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268" r:id="rId5"/>
    <p:sldId id="275" r:id="rId6"/>
    <p:sldId id="269" r:id="rId7"/>
    <p:sldId id="381" r:id="rId8"/>
    <p:sldId id="280" r:id="rId9"/>
    <p:sldId id="306" r:id="rId10"/>
    <p:sldId id="382" r:id="rId11"/>
    <p:sldId id="380" r:id="rId12"/>
    <p:sldId id="390" r:id="rId13"/>
    <p:sldId id="291" r:id="rId14"/>
    <p:sldId id="383" r:id="rId15"/>
    <p:sldId id="387" r:id="rId16"/>
    <p:sldId id="391" r:id="rId17"/>
    <p:sldId id="386" r:id="rId18"/>
    <p:sldId id="376" r:id="rId19"/>
    <p:sldId id="392" r:id="rId20"/>
    <p:sldId id="298" r:id="rId21"/>
    <p:sldId id="393" r:id="rId22"/>
    <p:sldId id="303" r:id="rId23"/>
    <p:sldId id="300" r:id="rId24"/>
    <p:sldId id="299" r:id="rId25"/>
    <p:sldId id="305" r:id="rId26"/>
    <p:sldId id="302" r:id="rId27"/>
    <p:sldId id="294" r:id="rId28"/>
    <p:sldId id="295" r:id="rId29"/>
    <p:sldId id="296" r:id="rId30"/>
    <p:sldId id="285" r:id="rId31"/>
    <p:sldId id="284" r:id="rId32"/>
    <p:sldId id="378" r:id="rId33"/>
    <p:sldId id="26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C0C"/>
    <a:srgbClr val="60B8CC"/>
    <a:srgbClr val="03647A"/>
    <a:srgbClr val="6895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1E45F-BC1A-4052-A459-479033A2AB9E}" v="11776" dt="2022-01-27T11:17:05.271"/>
    <p1510:client id="{8E6E71D2-7E4A-458D-88C8-1343871AA0B5}" v="2408" dt="2022-01-27T00:35:20.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67" autoAdjust="0"/>
  </p:normalViewPr>
  <p:slideViewPr>
    <p:cSldViewPr snapToGrid="0">
      <p:cViewPr varScale="1">
        <p:scale>
          <a:sx n="95" d="100"/>
          <a:sy n="95" d="100"/>
        </p:scale>
        <p:origin x="20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DB9BA-0DB2-274F-80E8-8C9D2AFF6D76}" type="datetimeFigureOut">
              <a:rPr lang="en-US" smtClean="0"/>
              <a:t>1/27/2022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ECC68-FE23-4541-9E48-12D9621AC55A}" type="slidenum">
              <a:rPr lang="en-US" smtClean="0"/>
              <a:t>‹#›</a:t>
            </a:fld>
            <a:endParaRPr lang="en-US"/>
          </a:p>
        </p:txBody>
      </p:sp>
    </p:spTree>
    <p:extLst>
      <p:ext uri="{BB962C8B-B14F-4D97-AF65-F5344CB8AC3E}">
        <p14:creationId xmlns:p14="http://schemas.microsoft.com/office/powerpoint/2010/main" val="158450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ECC68-FE23-4541-9E48-12D9621AC55A}" type="slidenum">
              <a:rPr lang="en-US" smtClean="0"/>
              <a:t>1</a:t>
            </a:fld>
            <a:endParaRPr lang="en-US"/>
          </a:p>
        </p:txBody>
      </p:sp>
    </p:spTree>
    <p:extLst>
      <p:ext uri="{BB962C8B-B14F-4D97-AF65-F5344CB8AC3E}">
        <p14:creationId xmlns:p14="http://schemas.microsoft.com/office/powerpoint/2010/main" val="59495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919652B-714F-6A41-9173-0553B4D9711F}" type="slidenum">
              <a:rPr lang="en-US" smtClean="0"/>
              <a:t>2</a:t>
            </a:fld>
            <a:endParaRPr lang="en-US"/>
          </a:p>
        </p:txBody>
      </p:sp>
    </p:spTree>
    <p:extLst>
      <p:ext uri="{BB962C8B-B14F-4D97-AF65-F5344CB8AC3E}">
        <p14:creationId xmlns:p14="http://schemas.microsoft.com/office/powerpoint/2010/main" val="209099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ECC68-FE23-4541-9E48-12D9621AC55A}" type="slidenum">
              <a:rPr lang="en-US" smtClean="0"/>
              <a:t>3</a:t>
            </a:fld>
            <a:endParaRPr lang="en-US"/>
          </a:p>
        </p:txBody>
      </p:sp>
    </p:spTree>
    <p:extLst>
      <p:ext uri="{BB962C8B-B14F-4D97-AF65-F5344CB8AC3E}">
        <p14:creationId xmlns:p14="http://schemas.microsoft.com/office/powerpoint/2010/main" val="164045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ECC68-FE23-4541-9E48-12D9621AC55A}" type="slidenum">
              <a:rPr lang="en-US" smtClean="0"/>
              <a:t>7</a:t>
            </a:fld>
            <a:endParaRPr lang="en-US"/>
          </a:p>
        </p:txBody>
      </p:sp>
    </p:spTree>
    <p:extLst>
      <p:ext uri="{BB962C8B-B14F-4D97-AF65-F5344CB8AC3E}">
        <p14:creationId xmlns:p14="http://schemas.microsoft.com/office/powerpoint/2010/main" val="395889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ECC68-FE23-4541-9E48-12D9621AC55A}" type="slidenum">
              <a:rPr lang="en-US" smtClean="0"/>
              <a:t>17</a:t>
            </a:fld>
            <a:endParaRPr lang="en-US"/>
          </a:p>
        </p:txBody>
      </p:sp>
    </p:spTree>
    <p:extLst>
      <p:ext uri="{BB962C8B-B14F-4D97-AF65-F5344CB8AC3E}">
        <p14:creationId xmlns:p14="http://schemas.microsoft.com/office/powerpoint/2010/main" val="157368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ECC68-FE23-4541-9E48-12D9621AC55A}" type="slidenum">
              <a:rPr lang="en-US" smtClean="0"/>
              <a:t>20</a:t>
            </a:fld>
            <a:endParaRPr lang="en-US"/>
          </a:p>
        </p:txBody>
      </p:sp>
    </p:spTree>
    <p:extLst>
      <p:ext uri="{BB962C8B-B14F-4D97-AF65-F5344CB8AC3E}">
        <p14:creationId xmlns:p14="http://schemas.microsoft.com/office/powerpoint/2010/main" val="381528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ECC68-FE23-4541-9E48-12D9621AC55A}" type="slidenum">
              <a:rPr lang="en-US" smtClean="0"/>
              <a:t>21</a:t>
            </a:fld>
            <a:endParaRPr lang="en-US"/>
          </a:p>
        </p:txBody>
      </p:sp>
    </p:spTree>
    <p:extLst>
      <p:ext uri="{BB962C8B-B14F-4D97-AF65-F5344CB8AC3E}">
        <p14:creationId xmlns:p14="http://schemas.microsoft.com/office/powerpoint/2010/main" val="34395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ECC68-FE23-4541-9E48-12D9621AC55A}" type="slidenum">
              <a:rPr lang="en-US" smtClean="0"/>
              <a:t>22</a:t>
            </a:fld>
            <a:endParaRPr lang="en-US"/>
          </a:p>
        </p:txBody>
      </p:sp>
    </p:spTree>
    <p:extLst>
      <p:ext uri="{BB962C8B-B14F-4D97-AF65-F5344CB8AC3E}">
        <p14:creationId xmlns:p14="http://schemas.microsoft.com/office/powerpoint/2010/main" val="113091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ECC68-FE23-4541-9E48-12D9621AC55A}" type="slidenum">
              <a:rPr lang="en-US" smtClean="0"/>
              <a:t>30</a:t>
            </a:fld>
            <a:endParaRPr lang="en-US"/>
          </a:p>
        </p:txBody>
      </p:sp>
    </p:spTree>
    <p:extLst>
      <p:ext uri="{BB962C8B-B14F-4D97-AF65-F5344CB8AC3E}">
        <p14:creationId xmlns:p14="http://schemas.microsoft.com/office/powerpoint/2010/main" val="2089387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v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DFC457-2076-C541-B34E-C16F08A476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14" name="Rectangle 13">
            <a:extLst>
              <a:ext uri="{FF2B5EF4-FFF2-40B4-BE49-F238E27FC236}">
                <a16:creationId xmlns:a16="http://schemas.microsoft.com/office/drawing/2014/main" id="{75CE6BDF-8EB3-764E-949D-C95808B87E76}"/>
              </a:ext>
            </a:extLst>
          </p:cNvPr>
          <p:cNvSpPr/>
          <p:nvPr userDrawn="1"/>
        </p:nvSpPr>
        <p:spPr>
          <a:xfrm rot="5400000">
            <a:off x="-1143000" y="1143000"/>
            <a:ext cx="6858000" cy="4571999"/>
          </a:xfrm>
          <a:prstGeom prst="rect">
            <a:avLst/>
          </a:prstGeom>
          <a:gradFill>
            <a:gsLst>
              <a:gs pos="0">
                <a:schemeClr val="accent1">
                  <a:lumMod val="5000"/>
                  <a:lumOff val="95000"/>
                  <a:alpha val="0"/>
                </a:schemeClr>
              </a:gs>
              <a:gs pos="57000">
                <a:schemeClr val="bg1">
                  <a:alpha val="8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5ADF824-5DA6-8947-92A8-11800B62386F}" type="slidenum">
              <a:rPr lang="en-US" smtClean="0"/>
              <a:t>‹#›</a:t>
            </a:fld>
            <a:endParaRPr lang="en-US"/>
          </a:p>
        </p:txBody>
      </p:sp>
      <p:sp>
        <p:nvSpPr>
          <p:cNvPr id="20" name="Rectangle 19">
            <a:extLst>
              <a:ext uri="{FF2B5EF4-FFF2-40B4-BE49-F238E27FC236}">
                <a16:creationId xmlns:a16="http://schemas.microsoft.com/office/drawing/2014/main" id="{58066C5C-8CA0-4740-B69B-7C6373860D14}"/>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
        <p:nvSpPr>
          <p:cNvPr id="18" name="Title 1">
            <a:extLst>
              <a:ext uri="{FF2B5EF4-FFF2-40B4-BE49-F238E27FC236}">
                <a16:creationId xmlns:a16="http://schemas.microsoft.com/office/drawing/2014/main" id="{78EB8D31-8C74-BC4F-8612-F254523C122D}"/>
              </a:ext>
            </a:extLst>
          </p:cNvPr>
          <p:cNvSpPr>
            <a:spLocks noGrp="1"/>
          </p:cNvSpPr>
          <p:nvPr>
            <p:ph type="ctrTitle"/>
          </p:nvPr>
        </p:nvSpPr>
        <p:spPr>
          <a:xfrm>
            <a:off x="453391" y="3307298"/>
            <a:ext cx="4971234" cy="1812921"/>
          </a:xfrm>
        </p:spPr>
        <p:txBody>
          <a:bodyPr anchor="b">
            <a:normAutofit/>
          </a:bodyPr>
          <a:lstStyle>
            <a:lvl1pPr algn="l">
              <a:defRPr sz="5400" b="1">
                <a:solidFill>
                  <a:schemeClr val="tx1"/>
                </a:solidFill>
              </a:defRPr>
            </a:lvl1pPr>
          </a:lstStyle>
          <a:p>
            <a:r>
              <a:rPr lang="en-US"/>
              <a:t>Click to edit Master title style</a:t>
            </a:r>
          </a:p>
        </p:txBody>
      </p:sp>
      <p:sp>
        <p:nvSpPr>
          <p:cNvPr id="19" name="Subtitle 2">
            <a:extLst>
              <a:ext uri="{FF2B5EF4-FFF2-40B4-BE49-F238E27FC236}">
                <a16:creationId xmlns:a16="http://schemas.microsoft.com/office/drawing/2014/main" id="{DCF1DC47-9D41-154E-825E-B6596E2EE2A7}"/>
              </a:ext>
            </a:extLst>
          </p:cNvPr>
          <p:cNvSpPr>
            <a:spLocks noGrp="1"/>
          </p:cNvSpPr>
          <p:nvPr>
            <p:ph type="subTitle" idx="1"/>
          </p:nvPr>
        </p:nvSpPr>
        <p:spPr>
          <a:xfrm>
            <a:off x="453389" y="5133304"/>
            <a:ext cx="5001073"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21" name="Picture 20">
            <a:extLst>
              <a:ext uri="{FF2B5EF4-FFF2-40B4-BE49-F238E27FC236}">
                <a16:creationId xmlns:a16="http://schemas.microsoft.com/office/drawing/2014/main" id="{E332D773-4214-B345-9BC5-309DCA7B98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3389" y="499875"/>
            <a:ext cx="1972310" cy="623309"/>
          </a:xfrm>
          <a:prstGeom prst="rect">
            <a:avLst/>
          </a:prstGeom>
        </p:spPr>
      </p:pic>
    </p:spTree>
    <p:extLst>
      <p:ext uri="{BB962C8B-B14F-4D97-AF65-F5344CB8AC3E}">
        <p14:creationId xmlns:p14="http://schemas.microsoft.com/office/powerpoint/2010/main" val="2857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1248FC2-48AF-7243-9B31-13535C49AAEA}"/>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5083" r="9917" b="57195"/>
          <a:stretch/>
        </p:blipFill>
        <p:spPr>
          <a:xfrm>
            <a:off x="0" y="0"/>
            <a:ext cx="9144000" cy="3914078"/>
          </a:xfrm>
          <a:prstGeom prst="rect">
            <a:avLst/>
          </a:prstGeom>
        </p:spPr>
      </p:pic>
      <p:sp>
        <p:nvSpPr>
          <p:cNvPr id="3" name="Content Placeholder 2"/>
          <p:cNvSpPr>
            <a:spLocks noGrp="1"/>
          </p:cNvSpPr>
          <p:nvPr>
            <p:ph sz="half" idx="1"/>
          </p:nvPr>
        </p:nvSpPr>
        <p:spPr>
          <a:xfrm>
            <a:off x="628650" y="1391921"/>
            <a:ext cx="3886200" cy="4785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91921"/>
            <a:ext cx="3886200" cy="4785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9A54F1-4C24-D24E-B009-AB0828367AAB}" type="datetime4">
              <a:rPr lang="en-US" smtClean="0"/>
              <a:t>January 27, 2022</a:t>
            </a:fld>
            <a:endParaRPr lang="en-US"/>
          </a:p>
        </p:txBody>
      </p:sp>
      <p:sp>
        <p:nvSpPr>
          <p:cNvPr id="7" name="Slide Number Placeholder 6"/>
          <p:cNvSpPr>
            <a:spLocks noGrp="1"/>
          </p:cNvSpPr>
          <p:nvPr>
            <p:ph type="sldNum" sz="quarter" idx="12"/>
          </p:nvPr>
        </p:nvSpPr>
        <p:spPr/>
        <p:txBody>
          <a:bodyPr/>
          <a:lstStyle/>
          <a:p>
            <a:fld id="{A5ADF824-5DA6-8947-92A8-11800B62386F}" type="slidenum">
              <a:rPr lang="en-US" smtClean="0"/>
              <a:t>‹#›</a:t>
            </a:fld>
            <a:endParaRPr lang="en-US"/>
          </a:p>
        </p:txBody>
      </p:sp>
      <p:sp>
        <p:nvSpPr>
          <p:cNvPr id="9" name="Title 1">
            <a:extLst>
              <a:ext uri="{FF2B5EF4-FFF2-40B4-BE49-F238E27FC236}">
                <a16:creationId xmlns:a16="http://schemas.microsoft.com/office/drawing/2014/main" id="{7DC7C50B-4006-6843-A011-6A4B7B1F9C6A}"/>
              </a:ext>
            </a:extLst>
          </p:cNvPr>
          <p:cNvSpPr>
            <a:spLocks noGrp="1"/>
          </p:cNvSpPr>
          <p:nvPr>
            <p:ph type="title"/>
          </p:nvPr>
        </p:nvSpPr>
        <p:spPr>
          <a:xfrm>
            <a:off x="628650" y="365127"/>
            <a:ext cx="7886700" cy="1026794"/>
          </a:xfrm>
        </p:spPr>
        <p:txBody>
          <a:bodyPr>
            <a:normAutofit/>
          </a:bodyPr>
          <a:lstStyle>
            <a:lvl1pPr>
              <a:defRPr sz="3400"/>
            </a:lvl1pPr>
          </a:lstStyle>
          <a:p>
            <a:r>
              <a:rPr lang="en-US"/>
              <a:t>Click to edit Master title style</a:t>
            </a:r>
          </a:p>
        </p:txBody>
      </p:sp>
      <p:pic>
        <p:nvPicPr>
          <p:cNvPr id="12" name="Picture 11" descr="Shape&#10;&#10;Description automatically generated with medium confidence">
            <a:extLst>
              <a:ext uri="{FF2B5EF4-FFF2-40B4-BE49-F238E27FC236}">
                <a16:creationId xmlns:a16="http://schemas.microsoft.com/office/drawing/2014/main" id="{C1327A4E-CAF1-D04F-8CBC-710B4A3E8DE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Tree>
    <p:extLst>
      <p:ext uri="{BB962C8B-B14F-4D97-AF65-F5344CB8AC3E}">
        <p14:creationId xmlns:p14="http://schemas.microsoft.com/office/powerpoint/2010/main" val="366283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F06D707-4E04-F74A-A661-10274A282A13}"/>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5083" r="9917" b="57195"/>
          <a:stretch/>
        </p:blipFill>
        <p:spPr>
          <a:xfrm>
            <a:off x="0" y="0"/>
            <a:ext cx="9144000" cy="3914078"/>
          </a:xfrm>
          <a:prstGeom prst="rect">
            <a:avLst/>
          </a:prstGeom>
        </p:spPr>
      </p:pic>
      <p:sp>
        <p:nvSpPr>
          <p:cNvPr id="13" name="Title 1">
            <a:extLst>
              <a:ext uri="{FF2B5EF4-FFF2-40B4-BE49-F238E27FC236}">
                <a16:creationId xmlns:a16="http://schemas.microsoft.com/office/drawing/2014/main" id="{F3FB5722-CCC9-FC43-8968-86E53CC1215B}"/>
              </a:ext>
            </a:extLst>
          </p:cNvPr>
          <p:cNvSpPr>
            <a:spLocks noGrp="1"/>
          </p:cNvSpPr>
          <p:nvPr>
            <p:ph type="title"/>
          </p:nvPr>
        </p:nvSpPr>
        <p:spPr>
          <a:xfrm>
            <a:off x="628650" y="365127"/>
            <a:ext cx="7886700" cy="1026794"/>
          </a:xfrm>
        </p:spPr>
        <p:txBody>
          <a:bodyPr>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628650" y="1391921"/>
            <a:ext cx="3868340" cy="823912"/>
          </a:xfrm>
        </p:spPr>
        <p:txBody>
          <a:bodyPr anchor="b"/>
          <a:lstStyle>
            <a:lvl1pPr marL="0" indent="0">
              <a:buNone/>
              <a:defRPr sz="2400" b="1">
                <a:solidFill>
                  <a:srgbClr val="0364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8650" y="2215833"/>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7958" y="1391921"/>
            <a:ext cx="3887391" cy="823912"/>
          </a:xfrm>
        </p:spPr>
        <p:txBody>
          <a:bodyPr anchor="b"/>
          <a:lstStyle>
            <a:lvl1pPr marL="0" indent="0">
              <a:buNone/>
              <a:defRPr sz="2400" b="1">
                <a:solidFill>
                  <a:srgbClr val="0364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7958" y="2215833"/>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A0EA6C-BB3A-EE43-B4FC-7BB4C903459D}" type="datetime4">
              <a:rPr lang="en-US" smtClean="0"/>
              <a:t>January 27, 2022</a:t>
            </a:fld>
            <a:endParaRPr lang="en-US"/>
          </a:p>
        </p:txBody>
      </p:sp>
      <p:sp>
        <p:nvSpPr>
          <p:cNvPr id="9" name="Slide Number Placeholder 8"/>
          <p:cNvSpPr>
            <a:spLocks noGrp="1"/>
          </p:cNvSpPr>
          <p:nvPr>
            <p:ph type="sldNum" sz="quarter" idx="12"/>
          </p:nvPr>
        </p:nvSpPr>
        <p:spPr/>
        <p:txBody>
          <a:bodyPr/>
          <a:lstStyle/>
          <a:p>
            <a:fld id="{A5ADF824-5DA6-8947-92A8-11800B62386F}" type="slidenum">
              <a:rPr lang="en-US" smtClean="0"/>
              <a:t>‹#›</a:t>
            </a:fld>
            <a:endParaRPr lang="en-US"/>
          </a:p>
        </p:txBody>
      </p:sp>
      <p:pic>
        <p:nvPicPr>
          <p:cNvPr id="14" name="Picture 13" descr="Shape&#10;&#10;Description automatically generated with medium confidence">
            <a:extLst>
              <a:ext uri="{FF2B5EF4-FFF2-40B4-BE49-F238E27FC236}">
                <a16:creationId xmlns:a16="http://schemas.microsoft.com/office/drawing/2014/main" id="{73243D90-3B77-2240-82EB-83D77189D42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Tree>
    <p:extLst>
      <p:ext uri="{BB962C8B-B14F-4D97-AF65-F5344CB8AC3E}">
        <p14:creationId xmlns:p14="http://schemas.microsoft.com/office/powerpoint/2010/main" val="2988236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CC781B0-EABD-104E-803B-5ED5DCBC811E}"/>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2323" t="29252" r="18090" b="8699"/>
          <a:stretch/>
        </p:blipFill>
        <p:spPr>
          <a:xfrm flipH="1">
            <a:off x="0" y="742950"/>
            <a:ext cx="9144000" cy="6115050"/>
          </a:xfrm>
          <a:prstGeom prst="rect">
            <a:avLst/>
          </a:prstGeom>
        </p:spPr>
      </p:pic>
      <p:sp>
        <p:nvSpPr>
          <p:cNvPr id="3" name="Date Placeholder 2"/>
          <p:cNvSpPr>
            <a:spLocks noGrp="1"/>
          </p:cNvSpPr>
          <p:nvPr>
            <p:ph type="dt" sz="half" idx="10"/>
          </p:nvPr>
        </p:nvSpPr>
        <p:spPr/>
        <p:txBody>
          <a:bodyPr/>
          <a:lstStyle/>
          <a:p>
            <a:fld id="{FDC615CB-142B-2E41-8B45-5B33536FD6FC}" type="datetime4">
              <a:rPr lang="en-US" smtClean="0"/>
              <a:t>January 27, 2022</a:t>
            </a:fld>
            <a:endParaRPr lang="en-US"/>
          </a:p>
        </p:txBody>
      </p:sp>
      <p:sp>
        <p:nvSpPr>
          <p:cNvPr id="5" name="Slide Number Placeholder 4"/>
          <p:cNvSpPr>
            <a:spLocks noGrp="1"/>
          </p:cNvSpPr>
          <p:nvPr>
            <p:ph type="sldNum" sz="quarter" idx="12"/>
          </p:nvPr>
        </p:nvSpPr>
        <p:spPr/>
        <p:txBody>
          <a:bodyPr/>
          <a:lstStyle/>
          <a:p>
            <a:fld id="{A5ADF824-5DA6-8947-92A8-11800B62386F}" type="slidenum">
              <a:rPr lang="en-US" smtClean="0"/>
              <a:t>‹#›</a:t>
            </a:fld>
            <a:endParaRPr lang="en-US"/>
          </a:p>
        </p:txBody>
      </p:sp>
      <p:sp>
        <p:nvSpPr>
          <p:cNvPr id="6" name="Title 1">
            <a:extLst>
              <a:ext uri="{FF2B5EF4-FFF2-40B4-BE49-F238E27FC236}">
                <a16:creationId xmlns:a16="http://schemas.microsoft.com/office/drawing/2014/main" id="{4CA48CFF-9B2D-D648-977D-CB329A623F5F}"/>
              </a:ext>
            </a:extLst>
          </p:cNvPr>
          <p:cNvSpPr>
            <a:spLocks noGrp="1"/>
          </p:cNvSpPr>
          <p:nvPr>
            <p:ph type="title"/>
          </p:nvPr>
        </p:nvSpPr>
        <p:spPr>
          <a:xfrm>
            <a:off x="628650" y="365127"/>
            <a:ext cx="7886700" cy="1026794"/>
          </a:xfrm>
        </p:spPr>
        <p:txBody>
          <a:bodyPr>
            <a:normAutofit/>
          </a:bodyPr>
          <a:lstStyle>
            <a:lvl1pPr>
              <a:defRPr sz="3400"/>
            </a:lvl1pPr>
          </a:lstStyle>
          <a:p>
            <a:r>
              <a:rPr lang="en-US"/>
              <a:t>Click to edit Master title style</a:t>
            </a:r>
          </a:p>
        </p:txBody>
      </p:sp>
      <p:pic>
        <p:nvPicPr>
          <p:cNvPr id="10" name="Picture 9" descr="Shape&#10;&#10;Description automatically generated with medium confidence">
            <a:extLst>
              <a:ext uri="{FF2B5EF4-FFF2-40B4-BE49-F238E27FC236}">
                <a16:creationId xmlns:a16="http://schemas.microsoft.com/office/drawing/2014/main" id="{4C7F0FC2-02DD-4740-A335-525FDBDC727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Tree>
    <p:extLst>
      <p:ext uri="{BB962C8B-B14F-4D97-AF65-F5344CB8AC3E}">
        <p14:creationId xmlns:p14="http://schemas.microsoft.com/office/powerpoint/2010/main" val="331815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88193-7416-9F46-947C-8A1333F302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359" t="-882" r="11640" b="32733"/>
          <a:stretch/>
        </p:blipFill>
        <p:spPr>
          <a:xfrm>
            <a:off x="0" y="1332481"/>
            <a:ext cx="9144000" cy="5525519"/>
          </a:xfrm>
          <a:prstGeom prst="rect">
            <a:avLst/>
          </a:prstGeom>
        </p:spPr>
      </p:pic>
      <p:sp>
        <p:nvSpPr>
          <p:cNvPr id="2" name="Date Placeholder 1"/>
          <p:cNvSpPr>
            <a:spLocks noGrp="1"/>
          </p:cNvSpPr>
          <p:nvPr>
            <p:ph type="dt" sz="half" idx="10"/>
          </p:nvPr>
        </p:nvSpPr>
        <p:spPr/>
        <p:txBody>
          <a:bodyPr/>
          <a:lstStyle/>
          <a:p>
            <a:fld id="{64544443-0A5E-DA45-A8F8-BBD3FDB89573}" type="datetime4">
              <a:rPr lang="en-US" smtClean="0"/>
              <a:t>January 27, 2022</a:t>
            </a:fld>
            <a:endParaRPr lang="en-US"/>
          </a:p>
        </p:txBody>
      </p:sp>
      <p:sp>
        <p:nvSpPr>
          <p:cNvPr id="4" name="Slide Number Placeholder 3"/>
          <p:cNvSpPr>
            <a:spLocks noGrp="1"/>
          </p:cNvSpPr>
          <p:nvPr>
            <p:ph type="sldNum" sz="quarter" idx="12"/>
          </p:nvPr>
        </p:nvSpPr>
        <p:spPr/>
        <p:txBody>
          <a:bodyPr/>
          <a:lstStyle/>
          <a:p>
            <a:fld id="{A5ADF824-5DA6-8947-92A8-11800B62386F}"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B81FB016-E2D7-BC4B-BE15-DC2E84CCA64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
        <p:nvSpPr>
          <p:cNvPr id="7" name="Rectangle 6">
            <a:extLst>
              <a:ext uri="{FF2B5EF4-FFF2-40B4-BE49-F238E27FC236}">
                <a16:creationId xmlns:a16="http://schemas.microsoft.com/office/drawing/2014/main" id="{79982BBC-D607-C94D-B8D6-7485BD31ADAD}"/>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1500213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11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4103" y="328614"/>
            <a:ext cx="3756421" cy="1600200"/>
          </a:xfrm>
        </p:spPr>
        <p:txBody>
          <a:bodyPr anchor="b">
            <a:normAutofit/>
          </a:bodyPr>
          <a:lstStyle>
            <a:lvl1pPr>
              <a:defRPr sz="3400"/>
            </a:lvl1pPr>
          </a:lstStyle>
          <a:p>
            <a:r>
              <a:rPr lang="en-US"/>
              <a:t>Click to edit Master title style</a:t>
            </a:r>
          </a:p>
        </p:txBody>
      </p:sp>
      <p:sp>
        <p:nvSpPr>
          <p:cNvPr id="3" name="Picture Placeholder 2"/>
          <p:cNvSpPr>
            <a:spLocks noGrp="1" noChangeAspect="1"/>
          </p:cNvSpPr>
          <p:nvPr>
            <p:ph type="pic" idx="1"/>
          </p:nvPr>
        </p:nvSpPr>
        <p:spPr>
          <a:xfrm>
            <a:off x="4572000" y="317070"/>
            <a:ext cx="4258048" cy="591502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4EE5A06B-53D4-8247-B7E0-EB07619254A4}" type="datetime4">
              <a:rPr lang="en-US" smtClean="0"/>
              <a:t>January 27, 2022</a:t>
            </a:fld>
            <a:endParaRPr lang="en-US"/>
          </a:p>
        </p:txBody>
      </p:sp>
      <p:sp>
        <p:nvSpPr>
          <p:cNvPr id="7" name="Slide Number Placeholder 6"/>
          <p:cNvSpPr>
            <a:spLocks noGrp="1"/>
          </p:cNvSpPr>
          <p:nvPr>
            <p:ph type="sldNum" sz="quarter" idx="12"/>
          </p:nvPr>
        </p:nvSpPr>
        <p:spPr/>
        <p:txBody>
          <a:bodyPr/>
          <a:lstStyle/>
          <a:p>
            <a:fld id="{A5ADF824-5DA6-8947-92A8-11800B62386F}" type="slidenum">
              <a:rPr lang="en-US" smtClean="0"/>
              <a:t>‹#›</a:t>
            </a:fld>
            <a:endParaRPr lang="en-US"/>
          </a:p>
        </p:txBody>
      </p:sp>
      <p:sp>
        <p:nvSpPr>
          <p:cNvPr id="11" name="Text Placeholder 10">
            <a:extLst>
              <a:ext uri="{FF2B5EF4-FFF2-40B4-BE49-F238E27FC236}">
                <a16:creationId xmlns:a16="http://schemas.microsoft.com/office/drawing/2014/main" id="{887CA58C-70C2-384B-B366-4C1DE30EFF9D}"/>
              </a:ext>
            </a:extLst>
          </p:cNvPr>
          <p:cNvSpPr>
            <a:spLocks noGrp="1"/>
          </p:cNvSpPr>
          <p:nvPr>
            <p:ph type="body" sz="quarter" idx="13"/>
          </p:nvPr>
        </p:nvSpPr>
        <p:spPr>
          <a:xfrm>
            <a:off x="442913" y="1928813"/>
            <a:ext cx="3757612" cy="4171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Shape&#10;&#10;Description automatically generated with medium confidence">
            <a:extLst>
              <a:ext uri="{FF2B5EF4-FFF2-40B4-BE49-F238E27FC236}">
                <a16:creationId xmlns:a16="http://schemas.microsoft.com/office/drawing/2014/main" id="{7B3D0D83-0107-6349-B720-B44B4DBB88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Tree>
    <p:extLst>
      <p:ext uri="{BB962C8B-B14F-4D97-AF65-F5344CB8AC3E}">
        <p14:creationId xmlns:p14="http://schemas.microsoft.com/office/powerpoint/2010/main" val="3111442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D2BD27F1-8102-C64F-AA91-A4823DDF3CF0}"/>
              </a:ext>
            </a:extLst>
          </p:cNvPr>
          <p:cNvPicPr>
            <a:picLocks noChangeAspect="1"/>
          </p:cNvPicPr>
          <p:nvPr userDrawn="1"/>
        </p:nvPicPr>
        <p:blipFill rotWithShape="1">
          <a:blip r:embed="rId2"/>
          <a:srcRect l="-625" r="25625"/>
          <a:stretch/>
        </p:blipFill>
        <p:spPr>
          <a:xfrm>
            <a:off x="0" y="0"/>
            <a:ext cx="9143999" cy="6858000"/>
          </a:xfrm>
          <a:prstGeom prst="rect">
            <a:avLst/>
          </a:prstGeom>
        </p:spPr>
      </p:pic>
      <p:sp>
        <p:nvSpPr>
          <p:cNvPr id="11" name="Rectangle 10">
            <a:extLst>
              <a:ext uri="{FF2B5EF4-FFF2-40B4-BE49-F238E27FC236}">
                <a16:creationId xmlns:a16="http://schemas.microsoft.com/office/drawing/2014/main" id="{9295FB26-0EDF-C84D-8049-963F84818F83}"/>
              </a:ext>
            </a:extLst>
          </p:cNvPr>
          <p:cNvSpPr/>
          <p:nvPr userDrawn="1"/>
        </p:nvSpPr>
        <p:spPr>
          <a:xfrm>
            <a:off x="1" y="0"/>
            <a:ext cx="3829049" cy="6858000"/>
          </a:xfrm>
          <a:prstGeom prst="rect">
            <a:avLst/>
          </a:prstGeom>
          <a:gradFill flip="none" rotWithShape="1">
            <a:gsLst>
              <a:gs pos="0">
                <a:schemeClr val="bg1">
                  <a:alpha val="0"/>
                </a:schemeClr>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Date Placeholder 2"/>
          <p:cNvSpPr>
            <a:spLocks noGrp="1"/>
          </p:cNvSpPr>
          <p:nvPr>
            <p:ph type="dt" sz="half" idx="10"/>
          </p:nvPr>
        </p:nvSpPr>
        <p:spPr/>
        <p:txBody>
          <a:bodyPr/>
          <a:lstStyle/>
          <a:p>
            <a:fld id="{DDD36096-BF20-E14B-A864-DD4831931113}" type="datetime4">
              <a:rPr lang="en-US" smtClean="0"/>
              <a:t>January 27, 2022</a:t>
            </a:fld>
            <a:endParaRPr lang="en-US"/>
          </a:p>
        </p:txBody>
      </p:sp>
      <p:sp>
        <p:nvSpPr>
          <p:cNvPr id="5" name="Slide Number Placeholder 4"/>
          <p:cNvSpPr>
            <a:spLocks noGrp="1"/>
          </p:cNvSpPr>
          <p:nvPr>
            <p:ph type="sldNum" sz="quarter" idx="12"/>
          </p:nvPr>
        </p:nvSpPr>
        <p:spPr/>
        <p:txBody>
          <a:bodyPr/>
          <a:lstStyle/>
          <a:p>
            <a:fld id="{A5ADF824-5DA6-8947-92A8-11800B62386F}" type="slidenum">
              <a:rPr lang="en-US" smtClean="0"/>
              <a:t>‹#›</a:t>
            </a:fld>
            <a:endParaRPr lang="en-US"/>
          </a:p>
        </p:txBody>
      </p:sp>
      <p:sp>
        <p:nvSpPr>
          <p:cNvPr id="6" name="Title 1">
            <a:extLst>
              <a:ext uri="{FF2B5EF4-FFF2-40B4-BE49-F238E27FC236}">
                <a16:creationId xmlns:a16="http://schemas.microsoft.com/office/drawing/2014/main" id="{4CA48CFF-9B2D-D648-977D-CB329A623F5F}"/>
              </a:ext>
            </a:extLst>
          </p:cNvPr>
          <p:cNvSpPr>
            <a:spLocks noGrp="1"/>
          </p:cNvSpPr>
          <p:nvPr>
            <p:ph type="title" hasCustomPrompt="1"/>
          </p:nvPr>
        </p:nvSpPr>
        <p:spPr>
          <a:xfrm>
            <a:off x="628650" y="365127"/>
            <a:ext cx="7886700" cy="1026794"/>
          </a:xfrm>
        </p:spPr>
        <p:txBody>
          <a:bodyPr>
            <a:normAutofit/>
          </a:bodyPr>
          <a:lstStyle>
            <a:lvl1pPr>
              <a:defRPr sz="3400">
                <a:solidFill>
                  <a:srgbClr val="03647A"/>
                </a:solidFill>
              </a:defRPr>
            </a:lvl1pPr>
          </a:lstStyle>
          <a:p>
            <a:r>
              <a:rPr lang="en-US"/>
              <a:t>Your Guides</a:t>
            </a:r>
          </a:p>
        </p:txBody>
      </p:sp>
      <p:pic>
        <p:nvPicPr>
          <p:cNvPr id="13" name="Picture 12">
            <a:extLst>
              <a:ext uri="{FF2B5EF4-FFF2-40B4-BE49-F238E27FC236}">
                <a16:creationId xmlns:a16="http://schemas.microsoft.com/office/drawing/2014/main" id="{527E1AF0-9613-B54B-B6A4-5B855FFF4D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50" y="5655843"/>
            <a:ext cx="1643063" cy="519257"/>
          </a:xfrm>
          <a:prstGeom prst="rect">
            <a:avLst/>
          </a:prstGeom>
        </p:spPr>
      </p:pic>
      <p:sp>
        <p:nvSpPr>
          <p:cNvPr id="9" name="Rectangle 8">
            <a:extLst>
              <a:ext uri="{FF2B5EF4-FFF2-40B4-BE49-F238E27FC236}">
                <a16:creationId xmlns:a16="http://schemas.microsoft.com/office/drawing/2014/main" id="{B0357F9C-EE42-BA47-B62F-9A773E3C8675}"/>
              </a:ext>
            </a:extLst>
          </p:cNvPr>
          <p:cNvSpPr/>
          <p:nvPr userDrawn="1"/>
        </p:nvSpPr>
        <p:spPr>
          <a:xfrm>
            <a:off x="2341066" y="6355695"/>
            <a:ext cx="4461866" cy="46166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a:t>
            </a:r>
            <a:b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This content is for general information purposes only, and should not be used as a substitute for consultation with professional advisors.</a:t>
            </a:r>
          </a:p>
        </p:txBody>
      </p:sp>
    </p:spTree>
    <p:extLst>
      <p:ext uri="{BB962C8B-B14F-4D97-AF65-F5344CB8AC3E}">
        <p14:creationId xmlns:p14="http://schemas.microsoft.com/office/powerpoint/2010/main" val="141014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hort Agenda">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463D7513-FC72-D248-8043-45053A44759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 contrast="26000"/>
                    </a14:imgEffect>
                  </a14:imgLayer>
                </a14:imgProps>
              </a:ext>
            </a:extLst>
          </a:blip>
          <a:stretch>
            <a:fillRect/>
          </a:stretch>
        </p:blipFill>
        <p:spPr>
          <a:xfrm>
            <a:off x="0" y="0"/>
            <a:ext cx="9144000" cy="6858000"/>
          </a:xfrm>
          <a:prstGeom prst="rect">
            <a:avLst/>
          </a:prstGeom>
        </p:spPr>
      </p:pic>
      <p:sp>
        <p:nvSpPr>
          <p:cNvPr id="3" name="Date Placeholder 2">
            <a:extLst>
              <a:ext uri="{FF2B5EF4-FFF2-40B4-BE49-F238E27FC236}">
                <a16:creationId xmlns:a16="http://schemas.microsoft.com/office/drawing/2014/main" id="{5991063F-7C98-5342-9192-7C96C3DDBF1E}"/>
              </a:ext>
            </a:extLst>
          </p:cNvPr>
          <p:cNvSpPr>
            <a:spLocks noGrp="1"/>
          </p:cNvSpPr>
          <p:nvPr>
            <p:ph type="dt" sz="half" idx="10"/>
          </p:nvPr>
        </p:nvSpPr>
        <p:spPr/>
        <p:txBody>
          <a:bodyPr/>
          <a:lstStyle/>
          <a:p>
            <a:fld id="{1F5713E5-842B-8A42-A10D-936751D9B157}" type="datetime4">
              <a:rPr lang="en-US" smtClean="0"/>
              <a:t>January 27, 2022</a:t>
            </a:fld>
            <a:endParaRPr lang="en-US"/>
          </a:p>
        </p:txBody>
      </p:sp>
      <p:sp>
        <p:nvSpPr>
          <p:cNvPr id="4" name="Slide Number Placeholder 3">
            <a:extLst>
              <a:ext uri="{FF2B5EF4-FFF2-40B4-BE49-F238E27FC236}">
                <a16:creationId xmlns:a16="http://schemas.microsoft.com/office/drawing/2014/main" id="{77E94436-E394-174D-8DEF-6AEBFD3BD016}"/>
              </a:ext>
            </a:extLst>
          </p:cNvPr>
          <p:cNvSpPr>
            <a:spLocks noGrp="1"/>
          </p:cNvSpPr>
          <p:nvPr>
            <p:ph type="sldNum" sz="quarter" idx="11"/>
          </p:nvPr>
        </p:nvSpPr>
        <p:spPr/>
        <p:txBody>
          <a:bodyPr/>
          <a:lstStyle>
            <a:lvl1pPr>
              <a:defRPr>
                <a:solidFill>
                  <a:schemeClr val="tx1"/>
                </a:solidFill>
              </a:defRPr>
            </a:lvl1pPr>
          </a:lstStyle>
          <a:p>
            <a:fld id="{74FF1622-8342-4547-97A2-32A778486B47}" type="slidenum">
              <a:rPr lang="en-US" smtClean="0"/>
              <a:pPr/>
              <a:t>‹#›</a:t>
            </a:fld>
            <a:endParaRPr lang="en-US"/>
          </a:p>
        </p:txBody>
      </p:sp>
      <p:pic>
        <p:nvPicPr>
          <p:cNvPr id="12" name="Picture 11" descr="Icon&#10;&#10;Description automatically generated with medium confidence">
            <a:extLst>
              <a:ext uri="{FF2B5EF4-FFF2-40B4-BE49-F238E27FC236}">
                <a16:creationId xmlns:a16="http://schemas.microsoft.com/office/drawing/2014/main" id="{1CF4D48E-7B6D-494E-BB39-1FC68395AC65}"/>
              </a:ext>
            </a:extLst>
          </p:cNvPr>
          <p:cNvPicPr>
            <a:picLocks noChangeAspect="1"/>
          </p:cNvPicPr>
          <p:nvPr userDrawn="1"/>
        </p:nvPicPr>
        <p:blipFill>
          <a:blip r:embed="rId4"/>
          <a:stretch>
            <a:fillRect/>
          </a:stretch>
        </p:blipFill>
        <p:spPr>
          <a:xfrm>
            <a:off x="274174" y="6354768"/>
            <a:ext cx="1604136" cy="298586"/>
          </a:xfrm>
          <a:prstGeom prst="rect">
            <a:avLst/>
          </a:prstGeom>
        </p:spPr>
      </p:pic>
      <p:sp>
        <p:nvSpPr>
          <p:cNvPr id="13" name="Title 1">
            <a:extLst>
              <a:ext uri="{FF2B5EF4-FFF2-40B4-BE49-F238E27FC236}">
                <a16:creationId xmlns:a16="http://schemas.microsoft.com/office/drawing/2014/main" id="{373D792A-8742-8848-9A23-705DC9F66D5F}"/>
              </a:ext>
            </a:extLst>
          </p:cNvPr>
          <p:cNvSpPr>
            <a:spLocks noGrp="1"/>
          </p:cNvSpPr>
          <p:nvPr>
            <p:ph type="title"/>
          </p:nvPr>
        </p:nvSpPr>
        <p:spPr>
          <a:xfrm>
            <a:off x="3314700" y="459315"/>
            <a:ext cx="5607844" cy="857568"/>
          </a:xfrm>
        </p:spPr>
        <p:txBody>
          <a:bodyPr>
            <a:normAutofit/>
          </a:bodyPr>
          <a:lstStyle>
            <a:lvl1pPr>
              <a:defRPr sz="2550">
                <a:solidFill>
                  <a:srgbClr val="03647A"/>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3C1CAD81-1C66-874D-8684-0939B9F38931}"/>
              </a:ext>
            </a:extLst>
          </p:cNvPr>
          <p:cNvSpPr>
            <a:spLocks noGrp="1"/>
          </p:cNvSpPr>
          <p:nvPr>
            <p:ph idx="1"/>
          </p:nvPr>
        </p:nvSpPr>
        <p:spPr>
          <a:xfrm>
            <a:off x="3314700" y="1339743"/>
            <a:ext cx="5607844" cy="4201374"/>
          </a:xfrm>
        </p:spPr>
        <p:txBody>
          <a:bodyPr/>
          <a:lstStyle>
            <a:lvl1pPr>
              <a:defRPr>
                <a:solidFill>
                  <a:schemeClr val="tx1"/>
                </a:solidFill>
              </a:defRPr>
            </a:lvl1pPr>
            <a:lvl2pPr marL="514337" indent="-171446">
              <a:buFont typeface="Courier New" panose="02070309020205020404" pitchFamily="49" charset="0"/>
              <a:buChar char="o"/>
              <a:defRPr>
                <a:solidFill>
                  <a:schemeClr val="tx1"/>
                </a:solidFill>
              </a:defRPr>
            </a:lvl2pPr>
            <a:lvl3pPr marL="857228" indent="-171446">
              <a:buFont typeface="System Font Regular"/>
              <a:buChar char="–"/>
              <a:defRPr>
                <a:solidFill>
                  <a:schemeClr val="tx1"/>
                </a:solidFill>
              </a:defRPr>
            </a:lvl3pPr>
            <a:lvl4pPr>
              <a:defRPr>
                <a:solidFill>
                  <a:schemeClr val="tx1"/>
                </a:solidFill>
              </a:defRPr>
            </a:lvl4pPr>
            <a:lvl5pPr marL="1543012" indent="-171446">
              <a:buFont typeface="Courier New" panose="02070309020205020404" pitchFamily="49" charset="0"/>
              <a:buChar char="o"/>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2">
            <a:extLst>
              <a:ext uri="{FF2B5EF4-FFF2-40B4-BE49-F238E27FC236}">
                <a16:creationId xmlns:a16="http://schemas.microsoft.com/office/drawing/2014/main" id="{3DA955C4-7F3D-7D49-9EC1-72963C172F34}"/>
              </a:ext>
            </a:extLst>
          </p:cNvPr>
          <p:cNvSpPr>
            <a:spLocks noGrp="1"/>
          </p:cNvSpPr>
          <p:nvPr>
            <p:ph type="pic" idx="12"/>
          </p:nvPr>
        </p:nvSpPr>
        <p:spPr>
          <a:xfrm>
            <a:off x="221457" y="339125"/>
            <a:ext cx="2871788" cy="5807047"/>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7" name="Rectangle 16">
            <a:extLst>
              <a:ext uri="{FF2B5EF4-FFF2-40B4-BE49-F238E27FC236}">
                <a16:creationId xmlns:a16="http://schemas.microsoft.com/office/drawing/2014/main" id="{3D992A43-4BF1-5842-94C3-2CE8B64EB4AC}"/>
              </a:ext>
            </a:extLst>
          </p:cNvPr>
          <p:cNvSpPr/>
          <p:nvPr userDrawn="1"/>
        </p:nvSpPr>
        <p:spPr>
          <a:xfrm>
            <a:off x="2717165" y="6432375"/>
            <a:ext cx="3709670" cy="184666"/>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6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1232388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9DAFBB8-47F6-0E42-A563-2E43D66F0D62}"/>
              </a:ext>
            </a:extLst>
          </p:cNvPr>
          <p:cNvPicPr>
            <a:picLocks noChangeAspect="1"/>
          </p:cNvPicPr>
          <p:nvPr userDrawn="1"/>
        </p:nvPicPr>
        <p:blipFill rotWithShape="1">
          <a:blip r:embed="rId2"/>
          <a:srcRect l="1206" r="34349"/>
          <a:stretch/>
        </p:blipFill>
        <p:spPr>
          <a:xfrm>
            <a:off x="0" y="0"/>
            <a:ext cx="9144000" cy="6858000"/>
          </a:xfrm>
          <a:prstGeom prst="rect">
            <a:avLst/>
          </a:prstGeom>
        </p:spPr>
      </p:pic>
      <p:pic>
        <p:nvPicPr>
          <p:cNvPr id="18" name="Graphic 17">
            <a:extLst>
              <a:ext uri="{FF2B5EF4-FFF2-40B4-BE49-F238E27FC236}">
                <a16:creationId xmlns:a16="http://schemas.microsoft.com/office/drawing/2014/main" id="{700BB1ED-648B-5140-A7CC-3E44B1B922C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6732" y="457907"/>
            <a:ext cx="1751894" cy="739631"/>
          </a:xfrm>
          <a:prstGeom prst="rect">
            <a:avLst/>
          </a:prstGeom>
        </p:spPr>
      </p:pic>
      <p:sp>
        <p:nvSpPr>
          <p:cNvPr id="10" name="Slide Number Placeholder 5">
            <a:extLst>
              <a:ext uri="{FF2B5EF4-FFF2-40B4-BE49-F238E27FC236}">
                <a16:creationId xmlns:a16="http://schemas.microsoft.com/office/drawing/2014/main" id="{EE99C05A-E4C8-7D49-A74A-69A7F17B68EE}"/>
              </a:ext>
            </a:extLst>
          </p:cNvPr>
          <p:cNvSpPr>
            <a:spLocks noGrp="1"/>
          </p:cNvSpPr>
          <p:nvPr>
            <p:ph type="sldNum" sz="quarter" idx="4"/>
          </p:nvPr>
        </p:nvSpPr>
        <p:spPr>
          <a:xfrm>
            <a:off x="6892290" y="6352543"/>
            <a:ext cx="2057400" cy="365125"/>
          </a:xfrm>
          <a:prstGeom prst="rect">
            <a:avLst/>
          </a:prstGeom>
        </p:spPr>
        <p:txBody>
          <a:bodyPr vert="horz" lIns="91440" tIns="45720" rIns="91440" bIns="45720" rtlCol="0" anchor="ctr"/>
          <a:lstStyle>
            <a:lvl1pPr algn="r">
              <a:defRPr sz="750">
                <a:solidFill>
                  <a:schemeClr val="bg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sp>
        <p:nvSpPr>
          <p:cNvPr id="11" name="Title 1">
            <a:extLst>
              <a:ext uri="{FF2B5EF4-FFF2-40B4-BE49-F238E27FC236}">
                <a16:creationId xmlns:a16="http://schemas.microsoft.com/office/drawing/2014/main" id="{1C6350CD-EBF0-844D-8C86-F7AD94B073F0}"/>
              </a:ext>
            </a:extLst>
          </p:cNvPr>
          <p:cNvSpPr>
            <a:spLocks noGrp="1"/>
          </p:cNvSpPr>
          <p:nvPr>
            <p:ph type="ctrTitle"/>
          </p:nvPr>
        </p:nvSpPr>
        <p:spPr>
          <a:xfrm>
            <a:off x="526732" y="2210252"/>
            <a:ext cx="5767142" cy="1812921"/>
          </a:xfrm>
        </p:spPr>
        <p:txBody>
          <a:bodyPr anchor="b"/>
          <a:lstStyle>
            <a:lvl1pPr algn="l">
              <a:defRPr sz="45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67B8DE55-7C84-3D4C-A3B8-4FE0F410A0FD}"/>
              </a:ext>
            </a:extLst>
          </p:cNvPr>
          <p:cNvSpPr>
            <a:spLocks noGrp="1"/>
          </p:cNvSpPr>
          <p:nvPr>
            <p:ph type="subTitle" idx="1"/>
          </p:nvPr>
        </p:nvSpPr>
        <p:spPr>
          <a:xfrm>
            <a:off x="526732" y="4294180"/>
            <a:ext cx="4913948" cy="933595"/>
          </a:xfrm>
        </p:spPr>
        <p:txBody>
          <a:bodyPr/>
          <a:lstStyle>
            <a:lvl1pPr marL="0" indent="0" algn="l">
              <a:buNone/>
              <a:defRPr sz="1800" b="1">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Date Placeholder 3">
            <a:extLst>
              <a:ext uri="{FF2B5EF4-FFF2-40B4-BE49-F238E27FC236}">
                <a16:creationId xmlns:a16="http://schemas.microsoft.com/office/drawing/2014/main" id="{8A701068-EBEB-3A40-B4D8-2E8DFF787DF3}"/>
              </a:ext>
            </a:extLst>
          </p:cNvPr>
          <p:cNvSpPr>
            <a:spLocks noGrp="1"/>
          </p:cNvSpPr>
          <p:nvPr>
            <p:ph type="dt" sz="half" idx="2"/>
          </p:nvPr>
        </p:nvSpPr>
        <p:spPr>
          <a:xfrm>
            <a:off x="6457950" y="6352543"/>
            <a:ext cx="2057400" cy="365125"/>
          </a:xfrm>
          <a:prstGeom prst="rect">
            <a:avLst/>
          </a:prstGeom>
        </p:spPr>
        <p:txBody>
          <a:bodyPr vert="horz" lIns="91440" tIns="45720" rIns="91440" bIns="45720" rtlCol="0" anchor="ctr"/>
          <a:lstStyle>
            <a:lvl1pPr algn="r">
              <a:defRPr sz="750">
                <a:solidFill>
                  <a:schemeClr val="bg1"/>
                </a:solidFill>
                <a:latin typeface="Arial" panose="020B0604020202020204" pitchFamily="34" charset="0"/>
                <a:cs typeface="Arial" panose="020B0604020202020204" pitchFamily="34" charset="0"/>
              </a:defRPr>
            </a:lvl1pPr>
          </a:lstStyle>
          <a:p>
            <a:fld id="{8FAA2052-65C8-214A-961B-75920B5D6DE0}" type="datetime4">
              <a:rPr lang="en-US" smtClean="0"/>
              <a:pPr/>
              <a:t>January 27, 2022</a:t>
            </a:fld>
            <a:endParaRPr lang="en-US"/>
          </a:p>
        </p:txBody>
      </p:sp>
      <p:sp>
        <p:nvSpPr>
          <p:cNvPr id="15" name="Rectangle 14">
            <a:extLst>
              <a:ext uri="{FF2B5EF4-FFF2-40B4-BE49-F238E27FC236}">
                <a16:creationId xmlns:a16="http://schemas.microsoft.com/office/drawing/2014/main" id="{49F4E2C7-67A9-0945-9AB9-575A11F0E815}"/>
              </a:ext>
            </a:extLst>
          </p:cNvPr>
          <p:cNvSpPr/>
          <p:nvPr userDrawn="1"/>
        </p:nvSpPr>
        <p:spPr>
          <a:xfrm>
            <a:off x="2717165" y="6432375"/>
            <a:ext cx="3709670" cy="184666"/>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©2021 </a:t>
            </a:r>
            <a:r>
              <a:rPr kumimoji="0" lang="en-US" sz="6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Guidehouse</a:t>
            </a:r>
            <a:r>
              <a:rPr kumimoji="0" lang="en-US" sz="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232395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Picture 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4E5567-EC45-E54D-A1E0-02732A3DB342}"/>
              </a:ext>
            </a:extLst>
          </p:cNvPr>
          <p:cNvSpPr>
            <a:spLocks noGrp="1"/>
          </p:cNvSpPr>
          <p:nvPr>
            <p:ph type="pic" sz="quarter" idx="12"/>
          </p:nvPr>
        </p:nvSpPr>
        <p:spPr>
          <a:xfrm>
            <a:off x="2528888" y="0"/>
            <a:ext cx="6615112" cy="6858000"/>
          </a:xfrm>
        </p:spPr>
        <p:txBody>
          <a:bodyPr/>
          <a:lstStyle/>
          <a:p>
            <a:endParaRPr lang="en-US"/>
          </a:p>
        </p:txBody>
      </p:sp>
      <p:sp>
        <p:nvSpPr>
          <p:cNvPr id="4" name="Slide Number Placeholder 3">
            <a:extLst>
              <a:ext uri="{FF2B5EF4-FFF2-40B4-BE49-F238E27FC236}">
                <a16:creationId xmlns:a16="http://schemas.microsoft.com/office/drawing/2014/main" id="{1DCE937B-89D7-E943-91C4-55AB9CE3FFA1}"/>
              </a:ext>
            </a:extLst>
          </p:cNvPr>
          <p:cNvSpPr>
            <a:spLocks noGrp="1"/>
          </p:cNvSpPr>
          <p:nvPr>
            <p:ph type="sldNum" sz="quarter" idx="11"/>
          </p:nvPr>
        </p:nvSpPr>
        <p:spPr/>
        <p:txBody>
          <a:bodyPr/>
          <a:lstStyle/>
          <a:p>
            <a:fld id="{A5ADF824-5DA6-8947-92A8-11800B62386F}" type="slidenum">
              <a:rPr lang="en-US" smtClean="0"/>
              <a:pPr/>
              <a:t>‹#›</a:t>
            </a:fld>
            <a:endParaRPr lang="en-US"/>
          </a:p>
        </p:txBody>
      </p:sp>
      <p:sp>
        <p:nvSpPr>
          <p:cNvPr id="10" name="Title 1">
            <a:extLst>
              <a:ext uri="{FF2B5EF4-FFF2-40B4-BE49-F238E27FC236}">
                <a16:creationId xmlns:a16="http://schemas.microsoft.com/office/drawing/2014/main" id="{2188B784-075C-3046-B2DB-EB360FCE94F4}"/>
              </a:ext>
            </a:extLst>
          </p:cNvPr>
          <p:cNvSpPr>
            <a:spLocks noGrp="1"/>
          </p:cNvSpPr>
          <p:nvPr>
            <p:ph type="ctrTitle"/>
          </p:nvPr>
        </p:nvSpPr>
        <p:spPr>
          <a:xfrm>
            <a:off x="453391" y="3307298"/>
            <a:ext cx="4971234" cy="1812921"/>
          </a:xfrm>
        </p:spPr>
        <p:txBody>
          <a:bodyPr anchor="b">
            <a:normAutofit/>
          </a:bodyPr>
          <a:lstStyle>
            <a:lvl1pPr algn="l">
              <a:defRPr sz="5400" b="1">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E59A2F9A-3EFC-8C41-B0F2-1C689775E09A}"/>
              </a:ext>
            </a:extLst>
          </p:cNvPr>
          <p:cNvSpPr>
            <a:spLocks noGrp="1"/>
          </p:cNvSpPr>
          <p:nvPr>
            <p:ph type="subTitle" idx="1"/>
          </p:nvPr>
        </p:nvSpPr>
        <p:spPr>
          <a:xfrm>
            <a:off x="453389" y="5133304"/>
            <a:ext cx="5001073"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10789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Al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4B6C670-CCB6-9741-A869-A091CC53D57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 contrast="22000"/>
                    </a14:imgEffect>
                  </a14:imgLayer>
                </a14:imgProps>
              </a:ext>
              <a:ext uri="{28A0092B-C50C-407E-A947-70E740481C1C}">
                <a14:useLocalDpi xmlns:a14="http://schemas.microsoft.com/office/drawing/2010/main"/>
              </a:ext>
            </a:extLst>
          </a:blip>
          <a:srcRect l="17499" t="11444" r="7500" b="390"/>
          <a:stretch/>
        </p:blipFill>
        <p:spPr>
          <a:xfrm>
            <a:off x="0" y="0"/>
            <a:ext cx="9144000" cy="6046470"/>
          </a:xfrm>
          <a:prstGeom prst="rect">
            <a:avLst/>
          </a:prstGeom>
        </p:spPr>
      </p:pic>
      <p:sp>
        <p:nvSpPr>
          <p:cNvPr id="6" name="Slide Number Placeholder 5"/>
          <p:cNvSpPr>
            <a:spLocks noGrp="1"/>
          </p:cNvSpPr>
          <p:nvPr>
            <p:ph type="sldNum" sz="quarter" idx="12"/>
          </p:nvPr>
        </p:nvSpPr>
        <p:spPr/>
        <p:txBody>
          <a:bodyPr/>
          <a:lstStyle/>
          <a:p>
            <a:fld id="{A5ADF824-5DA6-8947-92A8-11800B62386F}" type="slidenum">
              <a:rPr lang="en-US" smtClean="0"/>
              <a:t>‹#›</a:t>
            </a:fld>
            <a:endParaRPr lang="en-US"/>
          </a:p>
        </p:txBody>
      </p:sp>
      <p:sp>
        <p:nvSpPr>
          <p:cNvPr id="14" name="Title 1">
            <a:extLst>
              <a:ext uri="{FF2B5EF4-FFF2-40B4-BE49-F238E27FC236}">
                <a16:creationId xmlns:a16="http://schemas.microsoft.com/office/drawing/2014/main" id="{E887529A-D261-F64B-8B1F-808015263D88}"/>
              </a:ext>
            </a:extLst>
          </p:cNvPr>
          <p:cNvSpPr>
            <a:spLocks noGrp="1"/>
          </p:cNvSpPr>
          <p:nvPr>
            <p:ph type="ctrTitle"/>
          </p:nvPr>
        </p:nvSpPr>
        <p:spPr>
          <a:xfrm>
            <a:off x="453389" y="3192429"/>
            <a:ext cx="7689523" cy="1812921"/>
          </a:xfrm>
        </p:spPr>
        <p:txBody>
          <a:bodyPr anchor="b">
            <a:normAutofit/>
          </a:bodyPr>
          <a:lstStyle>
            <a:lvl1pPr algn="l">
              <a:defRPr sz="5400" b="1">
                <a:solidFill>
                  <a:schemeClr val="tx1"/>
                </a:solidFill>
              </a:defRPr>
            </a:lvl1pPr>
          </a:lstStyle>
          <a:p>
            <a:r>
              <a:rPr lang="en-US"/>
              <a:t>Click to edit Master title style</a:t>
            </a:r>
          </a:p>
        </p:txBody>
      </p:sp>
      <p:sp>
        <p:nvSpPr>
          <p:cNvPr id="15" name="Subtitle 2">
            <a:extLst>
              <a:ext uri="{FF2B5EF4-FFF2-40B4-BE49-F238E27FC236}">
                <a16:creationId xmlns:a16="http://schemas.microsoft.com/office/drawing/2014/main" id="{03091666-939D-6742-9E51-1EA8F5A8944E}"/>
              </a:ext>
            </a:extLst>
          </p:cNvPr>
          <p:cNvSpPr>
            <a:spLocks noGrp="1"/>
          </p:cNvSpPr>
          <p:nvPr>
            <p:ph type="subTitle" idx="1"/>
          </p:nvPr>
        </p:nvSpPr>
        <p:spPr>
          <a:xfrm>
            <a:off x="453389" y="5018435"/>
            <a:ext cx="6551931"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38913BBB-A8DF-684E-B9EA-2485E118CA6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3389" y="499875"/>
            <a:ext cx="1972310" cy="623309"/>
          </a:xfrm>
          <a:prstGeom prst="rect">
            <a:avLst/>
          </a:prstGeom>
        </p:spPr>
      </p:pic>
    </p:spTree>
    <p:extLst>
      <p:ext uri="{BB962C8B-B14F-4D97-AF65-F5344CB8AC3E}">
        <p14:creationId xmlns:p14="http://schemas.microsoft.com/office/powerpoint/2010/main" val="25707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Long 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8F88BB-6587-CD4A-98FA-D4F5C15EE66B}"/>
              </a:ext>
            </a:extLst>
          </p:cNvPr>
          <p:cNvPicPr>
            <a:picLocks noChangeAspect="1"/>
          </p:cNvPicPr>
          <p:nvPr userDrawn="1"/>
        </p:nvPicPr>
        <p:blipFill rotWithShape="1">
          <a:blip r:embed="rId2"/>
          <a:srcRect l="41324" r="10806"/>
          <a:stretch/>
        </p:blipFill>
        <p:spPr>
          <a:xfrm>
            <a:off x="1" y="0"/>
            <a:ext cx="9144000" cy="6858000"/>
          </a:xfrm>
          <a:prstGeom prst="rect">
            <a:avLst/>
          </a:prstGeom>
        </p:spPr>
      </p:pic>
      <p:sp>
        <p:nvSpPr>
          <p:cNvPr id="2" name="Title 1"/>
          <p:cNvSpPr>
            <a:spLocks noGrp="1"/>
          </p:cNvSpPr>
          <p:nvPr>
            <p:ph type="title"/>
          </p:nvPr>
        </p:nvSpPr>
        <p:spPr>
          <a:xfrm>
            <a:off x="628650" y="365127"/>
            <a:ext cx="7886700" cy="1026794"/>
          </a:xfrm>
        </p:spPr>
        <p:txBody>
          <a:bodyPr>
            <a:normAutofit/>
          </a:bodyPr>
          <a:lstStyle>
            <a:lvl1pPr>
              <a:defRPr sz="3400">
                <a:solidFill>
                  <a:schemeClr val="bg1"/>
                </a:solidFill>
              </a:defRPr>
            </a:lvl1pPr>
          </a:lstStyle>
          <a:p>
            <a:r>
              <a:rPr lang="en-US"/>
              <a:t>Click to edit Master title style</a:t>
            </a:r>
          </a:p>
        </p:txBody>
      </p:sp>
      <p:sp>
        <p:nvSpPr>
          <p:cNvPr id="3" name="Content Placeholder 2"/>
          <p:cNvSpPr>
            <a:spLocks noGrp="1"/>
          </p:cNvSpPr>
          <p:nvPr>
            <p:ph idx="1"/>
          </p:nvPr>
        </p:nvSpPr>
        <p:spPr>
          <a:xfrm>
            <a:off x="628650" y="1391921"/>
            <a:ext cx="78867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71304D0-11D3-7A4D-AFCD-6C1A177FC414}" type="datetime4">
              <a:rPr lang="en-US" smtClean="0"/>
              <a:pPr/>
              <a:t>January 27, 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5ADF824-5DA6-8947-92A8-11800B62386F}"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D17A9FAA-AD55-2243-8B0A-17B6148CD5A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7" y="6328466"/>
            <a:ext cx="1198044" cy="393009"/>
          </a:xfrm>
          <a:prstGeom prst="rect">
            <a:avLst/>
          </a:prstGeom>
        </p:spPr>
      </p:pic>
      <p:sp>
        <p:nvSpPr>
          <p:cNvPr id="11" name="Rectangle 10">
            <a:extLst>
              <a:ext uri="{FF2B5EF4-FFF2-40B4-BE49-F238E27FC236}">
                <a16:creationId xmlns:a16="http://schemas.microsoft.com/office/drawing/2014/main" id="{C0A25A38-2983-1043-8651-7359CC116D21}"/>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146173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ort Agenda">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02257EA-F045-BB45-BEB3-333776EAA03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contrast="26000"/>
                    </a14:imgEffect>
                  </a14:imgLayer>
                </a14:imgProps>
              </a:ext>
            </a:extLst>
          </a:blip>
          <a:srcRect l="20859" r="4140"/>
          <a:stretch/>
        </p:blipFill>
        <p:spPr>
          <a:xfrm>
            <a:off x="0" y="0"/>
            <a:ext cx="9144000" cy="6858000"/>
          </a:xfrm>
          <a:prstGeom prst="rect">
            <a:avLst/>
          </a:prstGeom>
        </p:spPr>
      </p:pic>
      <p:sp>
        <p:nvSpPr>
          <p:cNvPr id="2" name="Title 1"/>
          <p:cNvSpPr>
            <a:spLocks noGrp="1"/>
          </p:cNvSpPr>
          <p:nvPr>
            <p:ph type="title"/>
          </p:nvPr>
        </p:nvSpPr>
        <p:spPr>
          <a:xfrm>
            <a:off x="3738563" y="1175833"/>
            <a:ext cx="5072062" cy="1026794"/>
          </a:xfrm>
        </p:spPr>
        <p:txBody>
          <a:bodyPr>
            <a:normAutofit/>
          </a:bodyPr>
          <a:lstStyle>
            <a:lvl1pPr>
              <a:defRPr sz="3400">
                <a:solidFill>
                  <a:srgbClr val="03647A"/>
                </a:solidFill>
              </a:defRPr>
            </a:lvl1pPr>
          </a:lstStyle>
          <a:p>
            <a:r>
              <a:rPr lang="en-US"/>
              <a:t>Click to edit Master title style</a:t>
            </a:r>
          </a:p>
        </p:txBody>
      </p:sp>
      <p:sp>
        <p:nvSpPr>
          <p:cNvPr id="3" name="Content Placeholder 2"/>
          <p:cNvSpPr>
            <a:spLocks noGrp="1"/>
          </p:cNvSpPr>
          <p:nvPr>
            <p:ph idx="1"/>
          </p:nvPr>
        </p:nvSpPr>
        <p:spPr>
          <a:xfrm>
            <a:off x="3738563" y="2202627"/>
            <a:ext cx="5072062" cy="31346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85D2AE-1A46-6A45-9355-0AD98764248A}" type="datetime4">
              <a:rPr lang="en-US" smtClean="0"/>
              <a:t>January 27, 2022</a:t>
            </a:fld>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5ADF824-5DA6-8947-92A8-11800B62386F}" type="slidenum">
              <a:rPr lang="en-US" smtClean="0"/>
              <a:pPr/>
              <a:t>‹#›</a:t>
            </a:fld>
            <a:endParaRPr lang="en-US"/>
          </a:p>
        </p:txBody>
      </p:sp>
      <p:sp>
        <p:nvSpPr>
          <p:cNvPr id="14" name="Picture Placeholder 2">
            <a:extLst>
              <a:ext uri="{FF2B5EF4-FFF2-40B4-BE49-F238E27FC236}">
                <a16:creationId xmlns:a16="http://schemas.microsoft.com/office/drawing/2014/main" id="{D3FF08B6-D250-F34D-AD24-4568723392D4}"/>
              </a:ext>
            </a:extLst>
          </p:cNvPr>
          <p:cNvSpPr>
            <a:spLocks noGrp="1"/>
          </p:cNvSpPr>
          <p:nvPr>
            <p:ph type="pic" idx="13"/>
          </p:nvPr>
        </p:nvSpPr>
        <p:spPr>
          <a:xfrm>
            <a:off x="295275" y="339124"/>
            <a:ext cx="3148013" cy="58070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pic>
        <p:nvPicPr>
          <p:cNvPr id="10" name="Picture 9" descr="Shape&#10;&#10;Description automatically generated with medium confidence">
            <a:extLst>
              <a:ext uri="{FF2B5EF4-FFF2-40B4-BE49-F238E27FC236}">
                <a16:creationId xmlns:a16="http://schemas.microsoft.com/office/drawing/2014/main" id="{A1E97FC6-A030-5B44-8B3D-C1A0BFD509B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
        <p:nvSpPr>
          <p:cNvPr id="11" name="Rectangle 10">
            <a:extLst>
              <a:ext uri="{FF2B5EF4-FFF2-40B4-BE49-F238E27FC236}">
                <a16:creationId xmlns:a16="http://schemas.microsoft.com/office/drawing/2014/main" id="{791367BE-0DD6-6743-9B7C-416656ADA606}"/>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340978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E5C742F-5E34-D747-87FB-EC66C3E48355}"/>
              </a:ext>
            </a:extLst>
          </p:cNvPr>
          <p:cNvPicPr>
            <a:picLocks noChangeAspect="1"/>
          </p:cNvPicPr>
          <p:nvPr userDrawn="1"/>
        </p:nvPicPr>
        <p:blipFill rotWithShape="1">
          <a:blip r:embed="rId2"/>
          <a:srcRect l="14524" r="37142"/>
          <a:stretch/>
        </p:blipFill>
        <p:spPr>
          <a:xfrm>
            <a:off x="0" y="0"/>
            <a:ext cx="9144000" cy="6858000"/>
          </a:xfrm>
          <a:prstGeom prst="rect">
            <a:avLst/>
          </a:prstGeom>
        </p:spPr>
      </p:pic>
      <p:pic>
        <p:nvPicPr>
          <p:cNvPr id="6" name="Graphic 5">
            <a:extLst>
              <a:ext uri="{FF2B5EF4-FFF2-40B4-BE49-F238E27FC236}">
                <a16:creationId xmlns:a16="http://schemas.microsoft.com/office/drawing/2014/main" id="{4E7B1BCE-1B84-1F42-9B65-4D7DDCCA11A6}"/>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389" y="457380"/>
            <a:ext cx="1972310" cy="624516"/>
          </a:xfrm>
          <a:prstGeom prst="rect">
            <a:avLst/>
          </a:prstGeom>
        </p:spPr>
      </p:pic>
      <p:sp>
        <p:nvSpPr>
          <p:cNvPr id="8" name="Slide Number Placeholder 3">
            <a:extLst>
              <a:ext uri="{FF2B5EF4-FFF2-40B4-BE49-F238E27FC236}">
                <a16:creationId xmlns:a16="http://schemas.microsoft.com/office/drawing/2014/main" id="{F76AFEF7-C978-9245-8DD4-496C755270D0}"/>
              </a:ext>
            </a:extLst>
          </p:cNvPr>
          <p:cNvSpPr>
            <a:spLocks noGrp="1"/>
          </p:cNvSpPr>
          <p:nvPr>
            <p:ph type="sldNum" sz="quarter" idx="11"/>
          </p:nvPr>
        </p:nvSpPr>
        <p:spPr>
          <a:xfrm>
            <a:off x="6874510" y="6438265"/>
            <a:ext cx="2057400" cy="365125"/>
          </a:xfrm>
        </p:spPr>
        <p:txBody>
          <a:bodyPr/>
          <a:lstStyle>
            <a:lvl1pPr>
              <a:defRPr>
                <a:solidFill>
                  <a:schemeClr val="bg1"/>
                </a:solidFill>
              </a:defRPr>
            </a:lvl1pPr>
          </a:lstStyle>
          <a:p>
            <a:fld id="{A5ADF824-5DA6-8947-92A8-11800B62386F}" type="slidenum">
              <a:rPr lang="en-US" smtClean="0"/>
              <a:pPr/>
              <a:t>‹#›</a:t>
            </a:fld>
            <a:endParaRPr lang="en-US"/>
          </a:p>
        </p:txBody>
      </p:sp>
      <p:sp>
        <p:nvSpPr>
          <p:cNvPr id="9" name="Title 1">
            <a:extLst>
              <a:ext uri="{FF2B5EF4-FFF2-40B4-BE49-F238E27FC236}">
                <a16:creationId xmlns:a16="http://schemas.microsoft.com/office/drawing/2014/main" id="{28831783-0E01-FC4B-9439-3929A190735F}"/>
              </a:ext>
            </a:extLst>
          </p:cNvPr>
          <p:cNvSpPr>
            <a:spLocks noGrp="1"/>
          </p:cNvSpPr>
          <p:nvPr>
            <p:ph type="ctrTitle"/>
          </p:nvPr>
        </p:nvSpPr>
        <p:spPr>
          <a:xfrm>
            <a:off x="453389" y="2339323"/>
            <a:ext cx="7689523" cy="1812921"/>
          </a:xfrm>
        </p:spPr>
        <p:txBody>
          <a:bodyPr anchor="b">
            <a:normAutofit/>
          </a:bodyPr>
          <a:lstStyle>
            <a:lvl1pPr algn="l">
              <a:defRPr sz="5400" b="1">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CF700BA5-8DA1-D74E-8FD1-059C3A687F0A}"/>
              </a:ext>
            </a:extLst>
          </p:cNvPr>
          <p:cNvSpPr>
            <a:spLocks noGrp="1"/>
          </p:cNvSpPr>
          <p:nvPr>
            <p:ph type="subTitle" idx="1"/>
          </p:nvPr>
        </p:nvSpPr>
        <p:spPr>
          <a:xfrm>
            <a:off x="453389" y="4165329"/>
            <a:ext cx="6551931" cy="933595"/>
          </a:xfrm>
        </p:spPr>
        <p:txBody>
          <a:bodyPr/>
          <a:lstStyle>
            <a:lvl1pPr marL="0" indent="0" algn="l">
              <a:buNone/>
              <a:defRPr sz="2400" b="1">
                <a:solidFill>
                  <a:srgbClr val="60B8C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622EA732-7CD1-3041-BA10-9F15699F9759}"/>
              </a:ext>
            </a:extLst>
          </p:cNvPr>
          <p:cNvSpPr>
            <a:spLocks noGrp="1"/>
          </p:cNvSpPr>
          <p:nvPr>
            <p:ph type="dt" sz="half" idx="10"/>
          </p:nvPr>
        </p:nvSpPr>
        <p:spPr>
          <a:xfrm>
            <a:off x="6457950" y="6438265"/>
            <a:ext cx="2057400" cy="365125"/>
          </a:xfrm>
        </p:spPr>
        <p:txBody>
          <a:bodyPr/>
          <a:lstStyle>
            <a:lvl1pPr>
              <a:defRPr>
                <a:solidFill>
                  <a:schemeClr val="bg1"/>
                </a:solidFill>
              </a:defRPr>
            </a:lvl1pPr>
          </a:lstStyle>
          <a:p>
            <a:fld id="{0685D2AE-1A46-6A45-9355-0AD98764248A}" type="datetime4">
              <a:rPr lang="en-US" smtClean="0"/>
              <a:pPr/>
              <a:t>January 27, 2022</a:t>
            </a:fld>
            <a:endParaRPr lang="en-US"/>
          </a:p>
        </p:txBody>
      </p:sp>
      <p:sp>
        <p:nvSpPr>
          <p:cNvPr id="13" name="Rectangle 12">
            <a:extLst>
              <a:ext uri="{FF2B5EF4-FFF2-40B4-BE49-F238E27FC236}">
                <a16:creationId xmlns:a16="http://schemas.microsoft.com/office/drawing/2014/main" id="{7FB5D827-7949-114F-BE32-BDF51FDA85AA}"/>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33118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0ADA0C-7B57-D84D-BA25-C0E657681BE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6000"/>
                    </a14:imgEffect>
                  </a14:imgLayer>
                </a14:imgProps>
              </a:ext>
            </a:extLst>
          </a:blip>
          <a:srcRect l="30835" t="1357" r="34814" b="52842"/>
          <a:stretch/>
        </p:blipFill>
        <p:spPr>
          <a:xfrm>
            <a:off x="0" y="0"/>
            <a:ext cx="9144000" cy="6858000"/>
          </a:xfrm>
          <a:prstGeom prst="rect">
            <a:avLst/>
          </a:prstGeom>
        </p:spPr>
      </p:pic>
      <p:sp>
        <p:nvSpPr>
          <p:cNvPr id="7" name="Slide Number Placeholder 3">
            <a:extLst>
              <a:ext uri="{FF2B5EF4-FFF2-40B4-BE49-F238E27FC236}">
                <a16:creationId xmlns:a16="http://schemas.microsoft.com/office/drawing/2014/main" id="{0B85CB82-F0B7-1945-9428-26648B4D5A50}"/>
              </a:ext>
            </a:extLst>
          </p:cNvPr>
          <p:cNvSpPr>
            <a:spLocks noGrp="1"/>
          </p:cNvSpPr>
          <p:nvPr>
            <p:ph type="sldNum" sz="quarter" idx="11"/>
          </p:nvPr>
        </p:nvSpPr>
        <p:spPr>
          <a:xfrm>
            <a:off x="6874510" y="6438265"/>
            <a:ext cx="2057400" cy="365125"/>
          </a:xfrm>
        </p:spPr>
        <p:txBody>
          <a:bodyPr/>
          <a:lstStyle/>
          <a:p>
            <a:fld id="{A5ADF824-5DA6-8947-92A8-11800B62386F}" type="slidenum">
              <a:rPr lang="en-US" smtClean="0"/>
              <a:pPr/>
              <a:t>‹#›</a:t>
            </a:fld>
            <a:endParaRPr lang="en-US"/>
          </a:p>
        </p:txBody>
      </p:sp>
      <p:pic>
        <p:nvPicPr>
          <p:cNvPr id="8" name="Picture 7">
            <a:extLst>
              <a:ext uri="{FF2B5EF4-FFF2-40B4-BE49-F238E27FC236}">
                <a16:creationId xmlns:a16="http://schemas.microsoft.com/office/drawing/2014/main" id="{C527A57A-C1E4-9E45-87AB-063E7983AD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3389" y="499875"/>
            <a:ext cx="1972310" cy="623309"/>
          </a:xfrm>
          <a:prstGeom prst="rect">
            <a:avLst/>
          </a:prstGeom>
        </p:spPr>
      </p:pic>
      <p:sp>
        <p:nvSpPr>
          <p:cNvPr id="9" name="Title 1">
            <a:extLst>
              <a:ext uri="{FF2B5EF4-FFF2-40B4-BE49-F238E27FC236}">
                <a16:creationId xmlns:a16="http://schemas.microsoft.com/office/drawing/2014/main" id="{6DDEAB52-80C6-D94B-B8B7-91145FE701B2}"/>
              </a:ext>
            </a:extLst>
          </p:cNvPr>
          <p:cNvSpPr>
            <a:spLocks noGrp="1"/>
          </p:cNvSpPr>
          <p:nvPr>
            <p:ph type="ctrTitle"/>
          </p:nvPr>
        </p:nvSpPr>
        <p:spPr>
          <a:xfrm>
            <a:off x="453389" y="2653899"/>
            <a:ext cx="6912299" cy="1337973"/>
          </a:xfrm>
        </p:spPr>
        <p:txBody>
          <a:bodyPr anchor="b">
            <a:normAutofit/>
          </a:bodyPr>
          <a:lstStyle>
            <a:lvl1pPr algn="l">
              <a:defRPr sz="4000">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63AE83CA-670C-D34D-8432-2949531DDE88}"/>
              </a:ext>
            </a:extLst>
          </p:cNvPr>
          <p:cNvSpPr>
            <a:spLocks noGrp="1"/>
          </p:cNvSpPr>
          <p:nvPr>
            <p:ph type="subTitle" idx="1"/>
          </p:nvPr>
        </p:nvSpPr>
        <p:spPr>
          <a:xfrm>
            <a:off x="453389" y="4427209"/>
            <a:ext cx="6551931" cy="933595"/>
          </a:xfrm>
        </p:spPr>
        <p:txBody>
          <a:bodyPr>
            <a:normAutofit/>
          </a:bodyPr>
          <a:lstStyle>
            <a:lvl1pPr marL="0" indent="0" algn="l">
              <a:buNone/>
              <a:defRPr sz="22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Text Placeholder 29">
            <a:extLst>
              <a:ext uri="{FF2B5EF4-FFF2-40B4-BE49-F238E27FC236}">
                <a16:creationId xmlns:a16="http://schemas.microsoft.com/office/drawing/2014/main" id="{10A0BE6E-0901-8444-AB73-C31B7D24F717}"/>
              </a:ext>
            </a:extLst>
          </p:cNvPr>
          <p:cNvSpPr>
            <a:spLocks noGrp="1"/>
          </p:cNvSpPr>
          <p:nvPr>
            <p:ph type="body" sz="quarter" idx="13"/>
          </p:nvPr>
        </p:nvSpPr>
        <p:spPr>
          <a:xfrm>
            <a:off x="453388" y="2118731"/>
            <a:ext cx="6912299" cy="406223"/>
          </a:xfrm>
        </p:spPr>
        <p:txBody>
          <a:bodyPr>
            <a:normAutofit/>
          </a:bodyPr>
          <a:lstStyle>
            <a:lvl1pPr marL="0" indent="0">
              <a:buNone/>
              <a:defRPr sz="2200" b="1">
                <a:solidFill>
                  <a:srgbClr val="03647A"/>
                </a:solidFill>
              </a:defRPr>
            </a:lvl1pPr>
          </a:lstStyle>
          <a:p>
            <a:pPr lvl="0"/>
            <a:r>
              <a:rPr lang="en-US"/>
              <a:t>Click to edit Master text styles</a:t>
            </a:r>
          </a:p>
        </p:txBody>
      </p:sp>
      <p:sp>
        <p:nvSpPr>
          <p:cNvPr id="13" name="Date Placeholder 3">
            <a:extLst>
              <a:ext uri="{FF2B5EF4-FFF2-40B4-BE49-F238E27FC236}">
                <a16:creationId xmlns:a16="http://schemas.microsoft.com/office/drawing/2014/main" id="{AAAFA1C1-96CF-A744-9DE5-F0FE42A43F97}"/>
              </a:ext>
            </a:extLst>
          </p:cNvPr>
          <p:cNvSpPr>
            <a:spLocks noGrp="1"/>
          </p:cNvSpPr>
          <p:nvPr>
            <p:ph type="dt" sz="half" idx="10"/>
          </p:nvPr>
        </p:nvSpPr>
        <p:spPr>
          <a:xfrm>
            <a:off x="6457950" y="6438265"/>
            <a:ext cx="2057400" cy="365125"/>
          </a:xfrm>
        </p:spPr>
        <p:txBody>
          <a:bodyPr/>
          <a:lstStyle>
            <a:lvl1pPr>
              <a:defRPr>
                <a:solidFill>
                  <a:schemeClr val="tx1"/>
                </a:solidFill>
              </a:defRPr>
            </a:lvl1pPr>
          </a:lstStyle>
          <a:p>
            <a:fld id="{0685D2AE-1A46-6A45-9355-0AD98764248A}" type="datetime4">
              <a:rPr lang="en-US" smtClean="0"/>
              <a:pPr/>
              <a:t>January 27, 2022</a:t>
            </a:fld>
            <a:endParaRPr lang="en-US"/>
          </a:p>
        </p:txBody>
      </p:sp>
      <p:sp>
        <p:nvSpPr>
          <p:cNvPr id="14" name="Rectangle 13">
            <a:extLst>
              <a:ext uri="{FF2B5EF4-FFF2-40B4-BE49-F238E27FC236}">
                <a16:creationId xmlns:a16="http://schemas.microsoft.com/office/drawing/2014/main" id="{5518DA1A-1FBA-AB49-A585-8BB8F61DA825}"/>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410454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07E71B7-1015-D84A-B565-AF116CD66905}"/>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5083" r="9917" b="57195"/>
          <a:stretch/>
        </p:blipFill>
        <p:spPr>
          <a:xfrm>
            <a:off x="0" y="0"/>
            <a:ext cx="9144000" cy="3914078"/>
          </a:xfrm>
          <a:prstGeom prst="rect">
            <a:avLst/>
          </a:prstGeom>
        </p:spPr>
      </p:pic>
      <p:sp>
        <p:nvSpPr>
          <p:cNvPr id="2" name="Title 1"/>
          <p:cNvSpPr>
            <a:spLocks noGrp="1"/>
          </p:cNvSpPr>
          <p:nvPr>
            <p:ph type="title"/>
          </p:nvPr>
        </p:nvSpPr>
        <p:spPr>
          <a:xfrm>
            <a:off x="628650" y="365127"/>
            <a:ext cx="7886700" cy="1026794"/>
          </a:xfrm>
        </p:spPr>
        <p:txBody>
          <a:bodyPr>
            <a:normAutofit/>
          </a:bodyPr>
          <a:lstStyle>
            <a:lvl1pPr>
              <a:defRPr sz="3400"/>
            </a:lvl1pPr>
          </a:lstStyle>
          <a:p>
            <a:r>
              <a:rPr lang="en-US"/>
              <a:t>Click to edit Master title style</a:t>
            </a:r>
          </a:p>
        </p:txBody>
      </p:sp>
      <p:sp>
        <p:nvSpPr>
          <p:cNvPr id="3" name="Content Placeholder 2"/>
          <p:cNvSpPr>
            <a:spLocks noGrp="1"/>
          </p:cNvSpPr>
          <p:nvPr>
            <p:ph idx="1"/>
          </p:nvPr>
        </p:nvSpPr>
        <p:spPr>
          <a:xfrm>
            <a:off x="628650" y="1391921"/>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8B033-6A9E-E74E-B35C-3176DAA41691}" type="datetime4">
              <a:rPr lang="en-US" smtClean="0"/>
              <a:t>January 27, 2022</a:t>
            </a:fld>
            <a:endParaRPr lang="en-US"/>
          </a:p>
        </p:txBody>
      </p:sp>
      <p:sp>
        <p:nvSpPr>
          <p:cNvPr id="6" name="Slide Number Placeholder 5"/>
          <p:cNvSpPr>
            <a:spLocks noGrp="1"/>
          </p:cNvSpPr>
          <p:nvPr>
            <p:ph type="sldNum" sz="quarter" idx="12"/>
          </p:nvPr>
        </p:nvSpPr>
        <p:spPr/>
        <p:txBody>
          <a:bodyPr/>
          <a:lstStyle/>
          <a:p>
            <a:fld id="{A5ADF824-5DA6-8947-92A8-11800B62386F}" type="slidenum">
              <a:rPr lang="en-US" smtClean="0"/>
              <a:t>‹#›</a:t>
            </a:fld>
            <a:endParaRPr lang="en-US"/>
          </a:p>
        </p:txBody>
      </p:sp>
      <p:pic>
        <p:nvPicPr>
          <p:cNvPr id="10" name="Picture 9" descr="Shape&#10;&#10;Description automatically generated with medium confidence">
            <a:extLst>
              <a:ext uri="{FF2B5EF4-FFF2-40B4-BE49-F238E27FC236}">
                <a16:creationId xmlns:a16="http://schemas.microsoft.com/office/drawing/2014/main" id="{0CE73374-DDF9-7E46-A827-337D1AE6EFB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Tree>
    <p:extLst>
      <p:ext uri="{BB962C8B-B14F-4D97-AF65-F5344CB8AC3E}">
        <p14:creationId xmlns:p14="http://schemas.microsoft.com/office/powerpoint/2010/main" val="137219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07E71B7-1015-D84A-B565-AF116CD66905}"/>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5083" r="9917" b="57195"/>
          <a:stretch/>
        </p:blipFill>
        <p:spPr>
          <a:xfrm>
            <a:off x="0" y="1015"/>
            <a:ext cx="9144000" cy="3914078"/>
          </a:xfrm>
          <a:prstGeom prst="rect">
            <a:avLst/>
          </a:prstGeom>
        </p:spPr>
      </p:pic>
      <p:sp>
        <p:nvSpPr>
          <p:cNvPr id="2" name="Title 1"/>
          <p:cNvSpPr>
            <a:spLocks noGrp="1"/>
          </p:cNvSpPr>
          <p:nvPr>
            <p:ph type="title"/>
          </p:nvPr>
        </p:nvSpPr>
        <p:spPr>
          <a:xfrm>
            <a:off x="628650" y="365127"/>
            <a:ext cx="7886700" cy="1026794"/>
          </a:xfrm>
        </p:spPr>
        <p:txBody>
          <a:bodyPr>
            <a:normAutofit/>
          </a:bodyPr>
          <a:lstStyle>
            <a:lvl1pPr>
              <a:defRPr sz="3400"/>
            </a:lvl1pPr>
          </a:lstStyle>
          <a:p>
            <a:r>
              <a:rPr lang="en-US"/>
              <a:t>Click to edit Master title style</a:t>
            </a:r>
          </a:p>
        </p:txBody>
      </p:sp>
      <p:sp>
        <p:nvSpPr>
          <p:cNvPr id="3" name="Content Placeholder 2"/>
          <p:cNvSpPr>
            <a:spLocks noGrp="1"/>
          </p:cNvSpPr>
          <p:nvPr>
            <p:ph idx="1"/>
          </p:nvPr>
        </p:nvSpPr>
        <p:spPr>
          <a:xfrm>
            <a:off x="628650" y="1827039"/>
            <a:ext cx="7886700" cy="4426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8B033-6A9E-E74E-B35C-3176DAA41691}" type="datetime4">
              <a:rPr lang="en-US" smtClean="0"/>
              <a:t>January 27, 2022</a:t>
            </a:fld>
            <a:endParaRPr lang="en-US"/>
          </a:p>
        </p:txBody>
      </p:sp>
      <p:sp>
        <p:nvSpPr>
          <p:cNvPr id="6" name="Slide Number Placeholder 5"/>
          <p:cNvSpPr>
            <a:spLocks noGrp="1"/>
          </p:cNvSpPr>
          <p:nvPr>
            <p:ph type="sldNum" sz="quarter" idx="12"/>
          </p:nvPr>
        </p:nvSpPr>
        <p:spPr/>
        <p:txBody>
          <a:bodyPr/>
          <a:lstStyle/>
          <a:p>
            <a:fld id="{A5ADF824-5DA6-8947-92A8-11800B62386F}" type="slidenum">
              <a:rPr lang="en-US" smtClean="0"/>
              <a:t>‹#›</a:t>
            </a:fld>
            <a:endParaRPr lang="en-US"/>
          </a:p>
        </p:txBody>
      </p:sp>
      <p:pic>
        <p:nvPicPr>
          <p:cNvPr id="10" name="Picture 9" descr="Shape&#10;&#10;Description automatically generated with medium confidence">
            <a:extLst>
              <a:ext uri="{FF2B5EF4-FFF2-40B4-BE49-F238E27FC236}">
                <a16:creationId xmlns:a16="http://schemas.microsoft.com/office/drawing/2014/main" id="{0CE73374-DDF9-7E46-A827-337D1AE6EFB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478" y="6328466"/>
            <a:ext cx="1198044" cy="393009"/>
          </a:xfrm>
          <a:prstGeom prst="rect">
            <a:avLst/>
          </a:prstGeom>
        </p:spPr>
      </p:pic>
      <p:sp>
        <p:nvSpPr>
          <p:cNvPr id="11" name="Text Placeholder 2">
            <a:extLst>
              <a:ext uri="{FF2B5EF4-FFF2-40B4-BE49-F238E27FC236}">
                <a16:creationId xmlns:a16="http://schemas.microsoft.com/office/drawing/2014/main" id="{EC3D6D63-9152-4742-899F-8F08DE47AF2E}"/>
              </a:ext>
            </a:extLst>
          </p:cNvPr>
          <p:cNvSpPr>
            <a:spLocks noGrp="1"/>
          </p:cNvSpPr>
          <p:nvPr>
            <p:ph type="body" idx="13"/>
          </p:nvPr>
        </p:nvSpPr>
        <p:spPr>
          <a:xfrm>
            <a:off x="628650" y="1391921"/>
            <a:ext cx="7886700" cy="435117"/>
          </a:xfrm>
        </p:spPr>
        <p:txBody>
          <a:bodyPr anchor="b"/>
          <a:lstStyle>
            <a:lvl1pPr marL="0" indent="0">
              <a:buNone/>
              <a:defRPr sz="2400" b="1">
                <a:solidFill>
                  <a:srgbClr val="0364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2358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57950" y="6438265"/>
            <a:ext cx="20574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61856B2F-9CB8-CE47-94CF-EE17BA8C5B6A}" type="datetime4">
              <a:rPr lang="en-US" smtClean="0"/>
              <a:pPr/>
              <a:t>January 27, 2022</a:t>
            </a:fld>
            <a:endParaRPr lang="en-US"/>
          </a:p>
        </p:txBody>
      </p:sp>
      <p:sp>
        <p:nvSpPr>
          <p:cNvPr id="6" name="Slide Number Placeholder 5"/>
          <p:cNvSpPr>
            <a:spLocks noGrp="1"/>
          </p:cNvSpPr>
          <p:nvPr>
            <p:ph type="sldNum" sz="quarter" idx="4"/>
          </p:nvPr>
        </p:nvSpPr>
        <p:spPr>
          <a:xfrm>
            <a:off x="6874510" y="6438265"/>
            <a:ext cx="2057400" cy="365125"/>
          </a:xfrm>
          <a:prstGeom prst="rect">
            <a:avLst/>
          </a:prstGeom>
        </p:spPr>
        <p:txBody>
          <a:bodyPr vert="horz" lIns="91440" tIns="45720" rIns="91440" bIns="45720" rtlCol="0" anchor="ctr"/>
          <a:lstStyle>
            <a:lvl1pPr algn="r">
              <a:defRPr sz="1000" b="1">
                <a:solidFill>
                  <a:schemeClr val="tx1"/>
                </a:solidFill>
                <a:latin typeface="Arial" panose="020B0604020202020204" pitchFamily="34" charset="0"/>
                <a:cs typeface="Arial" panose="020B0604020202020204" pitchFamily="34" charset="0"/>
              </a:defRPr>
            </a:lvl1pPr>
          </a:lstStyle>
          <a:p>
            <a:fld id="{A5ADF824-5DA6-8947-92A8-11800B62386F}" type="slidenum">
              <a:rPr lang="en-US" smtClean="0"/>
              <a:pPr/>
              <a:t>‹#›</a:t>
            </a:fld>
            <a:endParaRPr lang="en-US"/>
          </a:p>
        </p:txBody>
      </p:sp>
      <p:sp>
        <p:nvSpPr>
          <p:cNvPr id="7" name="Rectangle 6">
            <a:extLst>
              <a:ext uri="{FF2B5EF4-FFF2-40B4-BE49-F238E27FC236}">
                <a16:creationId xmlns:a16="http://schemas.microsoft.com/office/drawing/2014/main" id="{0AC6C818-04FC-EE44-8E92-44B691A9FF8D}"/>
              </a:ext>
            </a:extLst>
          </p:cNvPr>
          <p:cNvSpPr/>
          <p:nvPr userDrawn="1"/>
        </p:nvSpPr>
        <p:spPr>
          <a:xfrm>
            <a:off x="2086383" y="651310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©2021 </a:t>
            </a:r>
            <a:r>
              <a:rPr kumimoji="0" lang="en-US" sz="8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Guidehouse</a:t>
            </a: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Inc. All rights reserved. Proprietary and competition sensitive. For internal use only.</a:t>
            </a:r>
          </a:p>
        </p:txBody>
      </p:sp>
    </p:spTree>
    <p:extLst>
      <p:ext uri="{BB962C8B-B14F-4D97-AF65-F5344CB8AC3E}">
        <p14:creationId xmlns:p14="http://schemas.microsoft.com/office/powerpoint/2010/main" val="209676884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72" r:id="rId3"/>
    <p:sldLayoutId id="2147483662" r:id="rId4"/>
    <p:sldLayoutId id="2147483674" r:id="rId5"/>
    <p:sldLayoutId id="2147483677" r:id="rId6"/>
    <p:sldLayoutId id="2147483678" r:id="rId7"/>
    <p:sldLayoutId id="2147483673" r:id="rId8"/>
    <p:sldLayoutId id="2147483680" r:id="rId9"/>
    <p:sldLayoutId id="2147483664" r:id="rId10"/>
    <p:sldLayoutId id="2147483665" r:id="rId11"/>
    <p:sldLayoutId id="2147483666" r:id="rId12"/>
    <p:sldLayoutId id="2147483667" r:id="rId13"/>
    <p:sldLayoutId id="2147483679" r:id="rId14"/>
    <p:sldLayoutId id="2147483669" r:id="rId15"/>
    <p:sldLayoutId id="2147483675" r:id="rId16"/>
    <p:sldLayoutId id="2147483682" r:id="rId17"/>
    <p:sldLayoutId id="2147483683" r:id="rId18"/>
  </p:sldLayoutIdLst>
  <p:hf hdr="0" ft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cfr.gov/current/title-2/subtitle-A/chapter-II/part-200?toc=1"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3.svg"/><Relationship Id="rId11" Type="http://schemas.openxmlformats.org/officeDocument/2006/relationships/hyperlink" Target="https://naco.sharefile.com/d-s8023fb5ef914496ba4d86c3135bee51f" TargetMode="External"/><Relationship Id="rId5" Type="http://schemas.openxmlformats.org/officeDocument/2006/relationships/image" Target="../media/image22.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home.treasury.gov/system/files/136/SLFRF-LMI-tool.xlsx"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D03AD9-3EBF-9244-8877-37649B9B4E98}"/>
              </a:ext>
            </a:extLst>
          </p:cNvPr>
          <p:cNvSpPr>
            <a:spLocks noGrp="1"/>
          </p:cNvSpPr>
          <p:nvPr>
            <p:ph type="sldNum" sz="quarter" idx="12"/>
          </p:nvPr>
        </p:nvSpPr>
        <p:spPr/>
        <p:txBody>
          <a:bodyPr/>
          <a:lstStyle/>
          <a:p>
            <a:fld id="{A5ADF824-5DA6-8947-92A8-11800B62386F}" type="slidenum">
              <a:rPr lang="en-US" smtClean="0"/>
              <a:t>1</a:t>
            </a:fld>
            <a:endParaRPr lang="en-US"/>
          </a:p>
        </p:txBody>
      </p:sp>
      <p:sp>
        <p:nvSpPr>
          <p:cNvPr id="3" name="Title 2">
            <a:extLst>
              <a:ext uri="{FF2B5EF4-FFF2-40B4-BE49-F238E27FC236}">
                <a16:creationId xmlns:a16="http://schemas.microsoft.com/office/drawing/2014/main" id="{CCD9C96C-67A9-394C-A6F1-33599383BE03}"/>
              </a:ext>
            </a:extLst>
          </p:cNvPr>
          <p:cNvSpPr>
            <a:spLocks noGrp="1"/>
          </p:cNvSpPr>
          <p:nvPr>
            <p:ph type="ctrTitle"/>
          </p:nvPr>
        </p:nvSpPr>
        <p:spPr>
          <a:xfrm>
            <a:off x="433293" y="2017192"/>
            <a:ext cx="7689523" cy="1812921"/>
          </a:xfrm>
        </p:spPr>
        <p:txBody>
          <a:bodyPr>
            <a:noAutofit/>
          </a:bodyPr>
          <a:lstStyle/>
          <a:p>
            <a:r>
              <a:rPr lang="en-US" sz="3200" dirty="0"/>
              <a:t>Coronavirus State and Local Fiscal Recovery Fund (SLFRF)</a:t>
            </a:r>
          </a:p>
        </p:txBody>
      </p:sp>
      <p:sp>
        <p:nvSpPr>
          <p:cNvPr id="4" name="Subtitle 3">
            <a:extLst>
              <a:ext uri="{FF2B5EF4-FFF2-40B4-BE49-F238E27FC236}">
                <a16:creationId xmlns:a16="http://schemas.microsoft.com/office/drawing/2014/main" id="{64A4DB4A-9507-E54D-8F2E-4AD23BE66756}"/>
              </a:ext>
            </a:extLst>
          </p:cNvPr>
          <p:cNvSpPr>
            <a:spLocks noGrp="1"/>
          </p:cNvSpPr>
          <p:nvPr>
            <p:ph type="subTitle" idx="1"/>
          </p:nvPr>
        </p:nvSpPr>
        <p:spPr>
          <a:xfrm>
            <a:off x="433293" y="3843198"/>
            <a:ext cx="6551931" cy="933595"/>
          </a:xfrm>
        </p:spPr>
        <p:txBody>
          <a:bodyPr>
            <a:normAutofit/>
          </a:bodyPr>
          <a:lstStyle/>
          <a:p>
            <a:r>
              <a:rPr lang="en-US" dirty="0"/>
              <a:t>Final Rule Summary and Key Takeaways</a:t>
            </a:r>
          </a:p>
          <a:p>
            <a:r>
              <a:rPr lang="en-US" sz="2200" b="0" dirty="0">
                <a:solidFill>
                  <a:schemeClr val="tx1"/>
                </a:solidFill>
              </a:rPr>
              <a:t>January 27, 2022</a:t>
            </a:r>
          </a:p>
        </p:txBody>
      </p:sp>
      <p:sp>
        <p:nvSpPr>
          <p:cNvPr id="8" name="Date Placeholder 7">
            <a:extLst>
              <a:ext uri="{FF2B5EF4-FFF2-40B4-BE49-F238E27FC236}">
                <a16:creationId xmlns:a16="http://schemas.microsoft.com/office/drawing/2014/main" id="{00DD00E3-0213-214B-8154-B6076DE91F5C}"/>
              </a:ext>
            </a:extLst>
          </p:cNvPr>
          <p:cNvSpPr>
            <a:spLocks noGrp="1"/>
          </p:cNvSpPr>
          <p:nvPr>
            <p:ph type="dt" sz="half" idx="4294967295"/>
          </p:nvPr>
        </p:nvSpPr>
        <p:spPr>
          <a:xfrm>
            <a:off x="7086600" y="6438900"/>
            <a:ext cx="2057400" cy="365125"/>
          </a:xfrm>
        </p:spPr>
        <p:txBody>
          <a:bodyPr/>
          <a:lstStyle/>
          <a:p>
            <a:fld id="{C352CACF-99DF-124E-8B99-889472D50D39}" type="datetime4">
              <a:rPr lang="en-US" smtClean="0"/>
              <a:t>January 27, 2022</a:t>
            </a:fld>
            <a:endParaRPr lang="en-US" dirty="0"/>
          </a:p>
        </p:txBody>
      </p:sp>
      <p:pic>
        <p:nvPicPr>
          <p:cNvPr id="6" name="Picture 5" descr="A picture containing calendar&#10;&#10;Description automatically generated">
            <a:extLst>
              <a:ext uri="{FF2B5EF4-FFF2-40B4-BE49-F238E27FC236}">
                <a16:creationId xmlns:a16="http://schemas.microsoft.com/office/drawing/2014/main" id="{853EF03F-B392-4C56-ADD6-FEA98FEB8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97" t="11975" r="29102" b="11187"/>
          <a:stretch/>
        </p:blipFill>
        <p:spPr>
          <a:xfrm>
            <a:off x="6995592" y="279996"/>
            <a:ext cx="1815235" cy="1812921"/>
          </a:xfrm>
          <a:prstGeom prst="rect">
            <a:avLst/>
          </a:prstGeom>
        </p:spPr>
      </p:pic>
    </p:spTree>
    <p:extLst>
      <p:ext uri="{BB962C8B-B14F-4D97-AF65-F5344CB8AC3E}">
        <p14:creationId xmlns:p14="http://schemas.microsoft.com/office/powerpoint/2010/main" val="208229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DF6DC-D58C-4754-8FFA-91658F92897D}"/>
              </a:ext>
            </a:extLst>
          </p:cNvPr>
          <p:cNvSpPr>
            <a:spLocks noGrp="1"/>
          </p:cNvSpPr>
          <p:nvPr>
            <p:ph idx="1"/>
          </p:nvPr>
        </p:nvSpPr>
        <p:spPr>
          <a:xfrm>
            <a:off x="628650" y="1145310"/>
            <a:ext cx="7886700" cy="4983886"/>
          </a:xfrm>
        </p:spPr>
        <p:txBody>
          <a:bodyPr>
            <a:normAutofit fontScale="92500" lnSpcReduction="10000"/>
          </a:bodyPr>
          <a:lstStyle/>
          <a:p>
            <a:pPr>
              <a:lnSpc>
                <a:spcPct val="120000"/>
              </a:lnSpc>
              <a:spcBef>
                <a:spcPts val="600"/>
              </a:spcBef>
              <a:spcAft>
                <a:spcPts val="600"/>
              </a:spcAft>
            </a:pPr>
            <a:r>
              <a:rPr lang="en-US" dirty="0"/>
              <a:t>If you received less than $10 million, </a:t>
            </a:r>
            <a:r>
              <a:rPr lang="en-US" b="1" dirty="0">
                <a:solidFill>
                  <a:schemeClr val="tx2"/>
                </a:solidFill>
              </a:rPr>
              <a:t>your reporting will be significantly easier if you </a:t>
            </a:r>
            <a:r>
              <a:rPr lang="en-US" b="1">
                <a:solidFill>
                  <a:schemeClr val="tx2"/>
                </a:solidFill>
              </a:rPr>
              <a:t>categorize</a:t>
            </a:r>
            <a:r>
              <a:rPr lang="en-US" b="1" dirty="0">
                <a:solidFill>
                  <a:schemeClr val="tx2"/>
                </a:solidFill>
              </a:rPr>
              <a:t> your full LFRF allocation toward ‘Revenue Replacement’ using the new standard allowance</a:t>
            </a:r>
            <a:r>
              <a:rPr lang="en-US" dirty="0"/>
              <a:t>.</a:t>
            </a:r>
          </a:p>
          <a:p>
            <a:pPr lvl="1">
              <a:lnSpc>
                <a:spcPct val="120000"/>
              </a:lnSpc>
              <a:spcBef>
                <a:spcPts val="600"/>
              </a:spcBef>
              <a:spcAft>
                <a:spcPts val="600"/>
              </a:spcAft>
            </a:pPr>
            <a:r>
              <a:rPr lang="en-US" dirty="0"/>
              <a:t>Any SLFRF eligible expense that is the normal cost of doing town business can be categorized under Expenditure Category 6.1 – Revenue Replacement.</a:t>
            </a:r>
          </a:p>
          <a:p>
            <a:pPr lvl="1">
              <a:lnSpc>
                <a:spcPct val="120000"/>
              </a:lnSpc>
              <a:spcBef>
                <a:spcPts val="600"/>
              </a:spcBef>
              <a:spcAft>
                <a:spcPts val="600"/>
              </a:spcAft>
            </a:pPr>
            <a:r>
              <a:rPr lang="en-US" dirty="0"/>
              <a:t>Revenue Replacement has </a:t>
            </a:r>
            <a:r>
              <a:rPr lang="en-US" b="1" dirty="0">
                <a:solidFill>
                  <a:schemeClr val="tx2"/>
                </a:solidFill>
              </a:rPr>
              <a:t>much easier reporting requirements</a:t>
            </a:r>
            <a:r>
              <a:rPr lang="en-US" dirty="0"/>
              <a:t>, when compared to other expenditure categories.</a:t>
            </a:r>
          </a:p>
          <a:p>
            <a:pPr>
              <a:lnSpc>
                <a:spcPct val="120000"/>
              </a:lnSpc>
              <a:spcBef>
                <a:spcPts val="600"/>
              </a:spcBef>
              <a:spcAft>
                <a:spcPts val="600"/>
              </a:spcAft>
            </a:pPr>
            <a:r>
              <a:rPr lang="en-US" dirty="0"/>
              <a:t>Using the revenue replacement category makes reporting easier </a:t>
            </a:r>
            <a:r>
              <a:rPr lang="en-US" b="1" dirty="0"/>
              <a:t>but does not change the fact that </a:t>
            </a:r>
            <a:r>
              <a:rPr lang="en-US" b="1"/>
              <a:t>you must comply </a:t>
            </a:r>
            <a:r>
              <a:rPr lang="en-US" b="1" dirty="0"/>
              <a:t>with Federal Uniform Guidance.</a:t>
            </a:r>
          </a:p>
          <a:p>
            <a:pPr>
              <a:lnSpc>
                <a:spcPct val="120000"/>
              </a:lnSpc>
              <a:spcBef>
                <a:spcPts val="600"/>
              </a:spcBef>
              <a:spcAft>
                <a:spcPts val="600"/>
              </a:spcAft>
            </a:pPr>
            <a:endParaRPr lang="en-US" dirty="0"/>
          </a:p>
        </p:txBody>
      </p:sp>
      <p:sp>
        <p:nvSpPr>
          <p:cNvPr id="4" name="Date Placeholder 3">
            <a:extLst>
              <a:ext uri="{FF2B5EF4-FFF2-40B4-BE49-F238E27FC236}">
                <a16:creationId xmlns:a16="http://schemas.microsoft.com/office/drawing/2014/main" id="{754B46D2-27F4-4CB2-ABB2-56B4F9A60AA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875C261D-0916-4A4B-879D-5DD6BC39CAB2}"/>
              </a:ext>
            </a:extLst>
          </p:cNvPr>
          <p:cNvSpPr>
            <a:spLocks noGrp="1"/>
          </p:cNvSpPr>
          <p:nvPr>
            <p:ph type="sldNum" sz="quarter" idx="12"/>
          </p:nvPr>
        </p:nvSpPr>
        <p:spPr/>
        <p:txBody>
          <a:bodyPr/>
          <a:lstStyle/>
          <a:p>
            <a:fld id="{A5ADF824-5DA6-8947-92A8-11800B62386F}" type="slidenum">
              <a:rPr lang="en-US" smtClean="0"/>
              <a:t>10</a:t>
            </a:fld>
            <a:endParaRPr lang="en-US"/>
          </a:p>
        </p:txBody>
      </p:sp>
      <p:sp>
        <p:nvSpPr>
          <p:cNvPr id="10" name="Title 1">
            <a:extLst>
              <a:ext uri="{FF2B5EF4-FFF2-40B4-BE49-F238E27FC236}">
                <a16:creationId xmlns:a16="http://schemas.microsoft.com/office/drawing/2014/main" id="{0B4EAC93-C444-48A1-BB79-F357E7340018}"/>
              </a:ext>
            </a:extLst>
          </p:cNvPr>
          <p:cNvSpPr>
            <a:spLocks noGrp="1"/>
          </p:cNvSpPr>
          <p:nvPr>
            <p:ph type="title"/>
          </p:nvPr>
        </p:nvSpPr>
        <p:spPr>
          <a:xfrm>
            <a:off x="628650" y="241237"/>
            <a:ext cx="7886700" cy="1026794"/>
          </a:xfrm>
        </p:spPr>
        <p:txBody>
          <a:bodyPr>
            <a:noAutofit/>
          </a:bodyPr>
          <a:lstStyle/>
          <a:p>
            <a:pPr>
              <a:lnSpc>
                <a:spcPct val="100000"/>
              </a:lnSpc>
              <a:spcBef>
                <a:spcPts val="600"/>
              </a:spcBef>
              <a:spcAft>
                <a:spcPts val="600"/>
              </a:spcAft>
            </a:pPr>
            <a:r>
              <a:rPr lang="en-US" sz="3200" dirty="0"/>
              <a:t>Considerations for Prime Recipients</a:t>
            </a:r>
          </a:p>
        </p:txBody>
      </p:sp>
    </p:spTree>
    <p:extLst>
      <p:ext uri="{BB962C8B-B14F-4D97-AF65-F5344CB8AC3E}">
        <p14:creationId xmlns:p14="http://schemas.microsoft.com/office/powerpoint/2010/main" val="1198674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BD761725-69A5-453A-865A-1B206E15869D}"/>
              </a:ext>
            </a:extLst>
          </p:cNvPr>
          <p:cNvSpPr>
            <a:spLocks noGrp="1"/>
          </p:cNvSpPr>
          <p:nvPr>
            <p:ph idx="1"/>
          </p:nvPr>
        </p:nvSpPr>
        <p:spPr>
          <a:xfrm>
            <a:off x="569904" y="1215706"/>
            <a:ext cx="4363837" cy="4893691"/>
          </a:xfrm>
        </p:spPr>
        <p:txBody>
          <a:bodyPr>
            <a:normAutofit fontScale="92500" lnSpcReduction="20000"/>
          </a:bodyPr>
          <a:lstStyle/>
          <a:p>
            <a:pPr>
              <a:lnSpc>
                <a:spcPct val="120000"/>
              </a:lnSpc>
              <a:spcBef>
                <a:spcPts val="600"/>
              </a:spcBef>
              <a:spcAft>
                <a:spcPts val="600"/>
              </a:spcAft>
            </a:pPr>
            <a:r>
              <a:rPr lang="en-US" sz="2000" dirty="0"/>
              <a:t>Your obligations were </a:t>
            </a:r>
            <a:r>
              <a:rPr lang="en-US" sz="2000"/>
              <a:t>in </a:t>
            </a:r>
            <a:r>
              <a:rPr lang="en-US" sz="2000" dirty="0"/>
              <a:t>the Awards and Conditions you signed when </a:t>
            </a:r>
            <a:r>
              <a:rPr lang="en-US" sz="2000"/>
              <a:t>you </a:t>
            </a:r>
            <a:r>
              <a:rPr lang="en-US" sz="2000" dirty="0"/>
              <a:t>accepted the LFRF funds.</a:t>
            </a:r>
          </a:p>
          <a:p>
            <a:pPr>
              <a:lnSpc>
                <a:spcPct val="120000"/>
              </a:lnSpc>
              <a:spcBef>
                <a:spcPts val="600"/>
              </a:spcBef>
              <a:spcAft>
                <a:spcPts val="600"/>
              </a:spcAft>
            </a:pPr>
            <a:r>
              <a:rPr lang="en-US" sz="2000" dirty="0"/>
              <a:t>Includes Uniform Guidance Administrative Requirements, Cost Principles, and Audit Requirements (</a:t>
            </a:r>
            <a:r>
              <a:rPr lang="en-US" sz="2000" dirty="0">
                <a:solidFill>
                  <a:schemeClr val="tx2"/>
                </a:solidFill>
                <a:hlinkClick r:id="rId2">
                  <a:extLst>
                    <a:ext uri="{A12FA001-AC4F-418D-AE19-62706E023703}">
                      <ahyp:hlinkClr xmlns:ahyp="http://schemas.microsoft.com/office/drawing/2018/hyperlinkcolor" val="tx"/>
                    </a:ext>
                  </a:extLst>
                </a:hlinkClick>
              </a:rPr>
              <a:t>2 CFR 200</a:t>
            </a:r>
            <a:r>
              <a:rPr lang="en-US" sz="2000" dirty="0"/>
              <a:t>): rules that apply to all federal grant dollars.</a:t>
            </a:r>
          </a:p>
          <a:p>
            <a:pPr>
              <a:lnSpc>
                <a:spcPct val="120000"/>
              </a:lnSpc>
              <a:spcBef>
                <a:spcPts val="600"/>
              </a:spcBef>
              <a:spcAft>
                <a:spcPts val="600"/>
              </a:spcAft>
            </a:pPr>
            <a:r>
              <a:rPr lang="en-US" sz="2000" dirty="0"/>
              <a:t>Uniform Guidance includes requirements around:</a:t>
            </a:r>
          </a:p>
          <a:p>
            <a:pPr marL="685800" lvl="2">
              <a:lnSpc>
                <a:spcPct val="120000"/>
              </a:lnSpc>
              <a:spcBef>
                <a:spcPts val="600"/>
              </a:spcBef>
              <a:spcAft>
                <a:spcPts val="600"/>
              </a:spcAft>
              <a:buFont typeface="Arial" panose="020B0604020202020204" pitchFamily="34" charset="0"/>
              <a:buChar char="•"/>
            </a:pPr>
            <a:r>
              <a:rPr lang="en-US" sz="2000" dirty="0"/>
              <a:t>Subrecipient monitoring</a:t>
            </a:r>
          </a:p>
          <a:p>
            <a:pPr marL="685800" lvl="2">
              <a:lnSpc>
                <a:spcPct val="120000"/>
              </a:lnSpc>
              <a:spcBef>
                <a:spcPts val="600"/>
              </a:spcBef>
              <a:spcAft>
                <a:spcPts val="600"/>
              </a:spcAft>
              <a:buFont typeface="Arial" panose="020B0604020202020204" pitchFamily="34" charset="0"/>
              <a:buChar char="•"/>
            </a:pPr>
            <a:r>
              <a:rPr lang="en-US" sz="2000" dirty="0"/>
              <a:t>Single audit</a:t>
            </a:r>
          </a:p>
          <a:p>
            <a:pPr marL="685800" lvl="2">
              <a:lnSpc>
                <a:spcPct val="120000"/>
              </a:lnSpc>
              <a:spcBef>
                <a:spcPts val="600"/>
              </a:spcBef>
              <a:spcAft>
                <a:spcPts val="600"/>
              </a:spcAft>
              <a:buFont typeface="Arial" panose="020B0604020202020204" pitchFamily="34" charset="0"/>
              <a:buChar char="•"/>
            </a:pPr>
            <a:r>
              <a:rPr lang="en-US" sz="2000" dirty="0"/>
              <a:t>Procurement</a:t>
            </a:r>
          </a:p>
        </p:txBody>
      </p:sp>
      <p:sp>
        <p:nvSpPr>
          <p:cNvPr id="4" name="Date Placeholder 3">
            <a:extLst>
              <a:ext uri="{FF2B5EF4-FFF2-40B4-BE49-F238E27FC236}">
                <a16:creationId xmlns:a16="http://schemas.microsoft.com/office/drawing/2014/main" id="{DFF32AB8-AEA4-4DDE-B0DC-3EB207B9EBE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BA9824E8-772D-43BB-AFF5-907298100F93}"/>
              </a:ext>
            </a:extLst>
          </p:cNvPr>
          <p:cNvSpPr>
            <a:spLocks noGrp="1"/>
          </p:cNvSpPr>
          <p:nvPr>
            <p:ph type="sldNum" sz="quarter" idx="12"/>
          </p:nvPr>
        </p:nvSpPr>
        <p:spPr/>
        <p:txBody>
          <a:bodyPr/>
          <a:lstStyle/>
          <a:p>
            <a:fld id="{A5ADF824-5DA6-8947-92A8-11800B62386F}" type="slidenum">
              <a:rPr lang="en-US" smtClean="0"/>
              <a:t>11</a:t>
            </a:fld>
            <a:endParaRPr lang="en-US"/>
          </a:p>
        </p:txBody>
      </p:sp>
      <p:sp>
        <p:nvSpPr>
          <p:cNvPr id="7" name="Title 5">
            <a:extLst>
              <a:ext uri="{FF2B5EF4-FFF2-40B4-BE49-F238E27FC236}">
                <a16:creationId xmlns:a16="http://schemas.microsoft.com/office/drawing/2014/main" id="{D2BA2967-6C16-4238-8C5C-E7BB3C3019B0}"/>
              </a:ext>
            </a:extLst>
          </p:cNvPr>
          <p:cNvSpPr txBox="1">
            <a:spLocks/>
          </p:cNvSpPr>
          <p:nvPr/>
        </p:nvSpPr>
        <p:spPr>
          <a:xfrm>
            <a:off x="475893" y="215949"/>
            <a:ext cx="7886700" cy="115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Arial" panose="020B0604020202020204" pitchFamily="34" charset="0"/>
                <a:ea typeface="+mj-ea"/>
                <a:cs typeface="Arial" panose="020B0604020202020204" pitchFamily="34" charset="0"/>
              </a:defRPr>
            </a:lvl1pPr>
          </a:lstStyle>
          <a:p>
            <a:r>
              <a:rPr lang="en-US" dirty="0"/>
              <a:t>Compliance</a:t>
            </a:r>
          </a:p>
        </p:txBody>
      </p:sp>
      <p:pic>
        <p:nvPicPr>
          <p:cNvPr id="6" name="Picture 5" descr="Graphical user interface, text, application, email&#10;&#10;Description automatically generated">
            <a:extLst>
              <a:ext uri="{FF2B5EF4-FFF2-40B4-BE49-F238E27FC236}">
                <a16:creationId xmlns:a16="http://schemas.microsoft.com/office/drawing/2014/main" id="{6790184E-E679-41E9-A273-8B830BB2F996}"/>
              </a:ext>
            </a:extLst>
          </p:cNvPr>
          <p:cNvPicPr>
            <a:picLocks noChangeAspect="1"/>
          </p:cNvPicPr>
          <p:nvPr/>
        </p:nvPicPr>
        <p:blipFill>
          <a:blip r:embed="rId3"/>
          <a:stretch>
            <a:fillRect/>
          </a:stretch>
        </p:blipFill>
        <p:spPr>
          <a:xfrm>
            <a:off x="5065591" y="1215706"/>
            <a:ext cx="3866319" cy="4252764"/>
          </a:xfrm>
          <a:prstGeom prst="rect">
            <a:avLst/>
          </a:prstGeom>
          <a:ln>
            <a:solidFill>
              <a:schemeClr val="tx1"/>
            </a:solidFill>
          </a:ln>
        </p:spPr>
      </p:pic>
    </p:spTree>
    <p:extLst>
      <p:ext uri="{BB962C8B-B14F-4D97-AF65-F5344CB8AC3E}">
        <p14:creationId xmlns:p14="http://schemas.microsoft.com/office/powerpoint/2010/main" val="361156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ardrop 10">
            <a:extLst>
              <a:ext uri="{FF2B5EF4-FFF2-40B4-BE49-F238E27FC236}">
                <a16:creationId xmlns:a16="http://schemas.microsoft.com/office/drawing/2014/main" id="{9B54D90A-B6A2-40F7-AA8E-B30217537E3D}"/>
              </a:ext>
            </a:extLst>
          </p:cNvPr>
          <p:cNvSpPr/>
          <p:nvPr/>
        </p:nvSpPr>
        <p:spPr bwMode="ltGray">
          <a:xfrm rot="2700000">
            <a:off x="868248" y="5678278"/>
            <a:ext cx="714508" cy="724002"/>
          </a:xfrm>
          <a:prstGeom prst="teardrop">
            <a:avLst>
              <a:gd name="adj" fmla="val 151405"/>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sp>
        <p:nvSpPr>
          <p:cNvPr id="22" name="Content Placeholder 21">
            <a:extLst>
              <a:ext uri="{FF2B5EF4-FFF2-40B4-BE49-F238E27FC236}">
                <a16:creationId xmlns:a16="http://schemas.microsoft.com/office/drawing/2014/main" id="{BD761725-69A5-453A-865A-1B206E15869D}"/>
              </a:ext>
            </a:extLst>
          </p:cNvPr>
          <p:cNvSpPr>
            <a:spLocks noGrp="1"/>
          </p:cNvSpPr>
          <p:nvPr>
            <p:ph idx="1"/>
          </p:nvPr>
        </p:nvSpPr>
        <p:spPr>
          <a:xfrm>
            <a:off x="569904" y="1215707"/>
            <a:ext cx="7932883" cy="4426586"/>
          </a:xfrm>
        </p:spPr>
        <p:txBody>
          <a:bodyPr>
            <a:normAutofit/>
          </a:bodyPr>
          <a:lstStyle/>
          <a:p>
            <a:pPr>
              <a:lnSpc>
                <a:spcPct val="120000"/>
              </a:lnSpc>
              <a:spcBef>
                <a:spcPts val="600"/>
              </a:spcBef>
              <a:spcAft>
                <a:spcPts val="600"/>
              </a:spcAft>
            </a:pPr>
            <a:r>
              <a:rPr lang="en-US" sz="1600" dirty="0"/>
              <a:t>Details on complying with Uniform Guidance can be found in the </a:t>
            </a:r>
            <a:r>
              <a:rPr lang="en-US" sz="1600" u="sng" dirty="0">
                <a:solidFill>
                  <a:schemeClr val="tx2"/>
                </a:solidFill>
              </a:rPr>
              <a:t>Uniform Guidance Desk Reference</a:t>
            </a:r>
            <a:r>
              <a:rPr lang="en-US" sz="1600" dirty="0"/>
              <a:t>, which is available on the GOFERR website.</a:t>
            </a:r>
          </a:p>
        </p:txBody>
      </p:sp>
      <p:sp>
        <p:nvSpPr>
          <p:cNvPr id="4" name="Date Placeholder 3">
            <a:extLst>
              <a:ext uri="{FF2B5EF4-FFF2-40B4-BE49-F238E27FC236}">
                <a16:creationId xmlns:a16="http://schemas.microsoft.com/office/drawing/2014/main" id="{DFF32AB8-AEA4-4DDE-B0DC-3EB207B9EBE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BA9824E8-772D-43BB-AFF5-907298100F93}"/>
              </a:ext>
            </a:extLst>
          </p:cNvPr>
          <p:cNvSpPr>
            <a:spLocks noGrp="1"/>
          </p:cNvSpPr>
          <p:nvPr>
            <p:ph type="sldNum" sz="quarter" idx="12"/>
          </p:nvPr>
        </p:nvSpPr>
        <p:spPr/>
        <p:txBody>
          <a:bodyPr/>
          <a:lstStyle/>
          <a:p>
            <a:fld id="{A5ADF824-5DA6-8947-92A8-11800B62386F}" type="slidenum">
              <a:rPr lang="en-US" smtClean="0"/>
              <a:t>12</a:t>
            </a:fld>
            <a:endParaRPr lang="en-US"/>
          </a:p>
        </p:txBody>
      </p:sp>
      <p:sp>
        <p:nvSpPr>
          <p:cNvPr id="7" name="Title 5">
            <a:extLst>
              <a:ext uri="{FF2B5EF4-FFF2-40B4-BE49-F238E27FC236}">
                <a16:creationId xmlns:a16="http://schemas.microsoft.com/office/drawing/2014/main" id="{D2BA2967-6C16-4238-8C5C-E7BB3C3019B0}"/>
              </a:ext>
            </a:extLst>
          </p:cNvPr>
          <p:cNvSpPr txBox="1">
            <a:spLocks/>
          </p:cNvSpPr>
          <p:nvPr/>
        </p:nvSpPr>
        <p:spPr>
          <a:xfrm>
            <a:off x="475893" y="215949"/>
            <a:ext cx="7886700" cy="115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Arial" panose="020B0604020202020204" pitchFamily="34" charset="0"/>
                <a:ea typeface="+mj-ea"/>
                <a:cs typeface="Arial" panose="020B0604020202020204" pitchFamily="34" charset="0"/>
              </a:defRPr>
            </a:lvl1pPr>
          </a:lstStyle>
          <a:p>
            <a:r>
              <a:rPr lang="en-US" dirty="0"/>
              <a:t>Uniform Guidance Desk Reference</a:t>
            </a:r>
          </a:p>
        </p:txBody>
      </p:sp>
      <p:sp>
        <p:nvSpPr>
          <p:cNvPr id="25" name="Rectangle: Rounded Corners 24">
            <a:extLst>
              <a:ext uri="{FF2B5EF4-FFF2-40B4-BE49-F238E27FC236}">
                <a16:creationId xmlns:a16="http://schemas.microsoft.com/office/drawing/2014/main" id="{51462CE2-1378-4A39-9403-4E989A4093B3}"/>
              </a:ext>
            </a:extLst>
          </p:cNvPr>
          <p:cNvSpPr/>
          <p:nvPr/>
        </p:nvSpPr>
        <p:spPr>
          <a:xfrm>
            <a:off x="1734092" y="5606992"/>
            <a:ext cx="6423790" cy="831273"/>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If you’re concerned about compliance with federal grant rules, one option would be to use SLFRF funds to cover payroll expenses and then use your payroll budget for other project investments.</a:t>
            </a:r>
          </a:p>
        </p:txBody>
      </p:sp>
      <p:pic>
        <p:nvPicPr>
          <p:cNvPr id="10" name="Picture 9">
            <a:extLst>
              <a:ext uri="{FF2B5EF4-FFF2-40B4-BE49-F238E27FC236}">
                <a16:creationId xmlns:a16="http://schemas.microsoft.com/office/drawing/2014/main" id="{86E207E9-5219-420E-8D62-B32A5027A2C0}"/>
              </a:ext>
            </a:extLst>
          </p:cNvPr>
          <p:cNvPicPr>
            <a:picLocks noChangeAspect="1"/>
          </p:cNvPicPr>
          <p:nvPr/>
        </p:nvPicPr>
        <p:blipFill>
          <a:blip r:embed="rId2"/>
          <a:stretch>
            <a:fillRect/>
          </a:stretch>
        </p:blipFill>
        <p:spPr>
          <a:xfrm>
            <a:off x="2462652" y="1950332"/>
            <a:ext cx="4218696" cy="3485010"/>
          </a:xfrm>
          <a:prstGeom prst="rect">
            <a:avLst/>
          </a:prstGeom>
          <a:ln w="38100">
            <a:solidFill>
              <a:schemeClr val="tx2"/>
            </a:solidFill>
          </a:ln>
        </p:spPr>
      </p:pic>
      <p:sp>
        <p:nvSpPr>
          <p:cNvPr id="12" name="Oval 11">
            <a:extLst>
              <a:ext uri="{FF2B5EF4-FFF2-40B4-BE49-F238E27FC236}">
                <a16:creationId xmlns:a16="http://schemas.microsoft.com/office/drawing/2014/main" id="{92712610-37AE-4C08-973D-D3BEA598E16E}"/>
              </a:ext>
            </a:extLst>
          </p:cNvPr>
          <p:cNvSpPr/>
          <p:nvPr/>
        </p:nvSpPr>
        <p:spPr bwMode="ltGray">
          <a:xfrm>
            <a:off x="919502" y="5734279"/>
            <a:ext cx="612000" cy="612000"/>
          </a:xfrm>
          <a:prstGeom prst="ellipse">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pic>
        <p:nvPicPr>
          <p:cNvPr id="3" name="Graphic 2" descr="Lightbulb outline">
            <a:extLst>
              <a:ext uri="{FF2B5EF4-FFF2-40B4-BE49-F238E27FC236}">
                <a16:creationId xmlns:a16="http://schemas.microsoft.com/office/drawing/2014/main" id="{2E44A66D-22FD-4342-8F4C-6DCB39B47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902" y="5811679"/>
            <a:ext cx="457200" cy="457200"/>
          </a:xfrm>
          <a:prstGeom prst="rect">
            <a:avLst/>
          </a:prstGeom>
        </p:spPr>
      </p:pic>
    </p:spTree>
    <p:extLst>
      <p:ext uri="{BB962C8B-B14F-4D97-AF65-F5344CB8AC3E}">
        <p14:creationId xmlns:p14="http://schemas.microsoft.com/office/powerpoint/2010/main" val="86734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BD761725-69A5-453A-865A-1B206E15869D}"/>
              </a:ext>
            </a:extLst>
          </p:cNvPr>
          <p:cNvSpPr>
            <a:spLocks noGrp="1"/>
          </p:cNvSpPr>
          <p:nvPr>
            <p:ph idx="1"/>
          </p:nvPr>
        </p:nvSpPr>
        <p:spPr>
          <a:xfrm>
            <a:off x="569904" y="1215707"/>
            <a:ext cx="4534659" cy="4426586"/>
          </a:xfrm>
        </p:spPr>
        <p:txBody>
          <a:bodyPr>
            <a:normAutofit/>
          </a:bodyPr>
          <a:lstStyle/>
          <a:p>
            <a:pPr>
              <a:lnSpc>
                <a:spcPct val="120000"/>
              </a:lnSpc>
              <a:spcBef>
                <a:spcPts val="600"/>
              </a:spcBef>
              <a:spcAft>
                <a:spcPts val="600"/>
              </a:spcAft>
            </a:pPr>
            <a:r>
              <a:rPr lang="en-US" sz="1600" b="1" dirty="0">
                <a:solidFill>
                  <a:schemeClr val="tx2"/>
                </a:solidFill>
              </a:rPr>
              <a:t>If you received less than $10 million, you do not have submit a Project and Expenditure report until April 30, 2022.</a:t>
            </a:r>
          </a:p>
          <a:p>
            <a:pPr>
              <a:lnSpc>
                <a:spcPct val="120000"/>
              </a:lnSpc>
              <a:spcBef>
                <a:spcPts val="600"/>
              </a:spcBef>
              <a:spcAft>
                <a:spcPts val="600"/>
              </a:spcAft>
            </a:pPr>
            <a:r>
              <a:rPr lang="en-US" sz="1600" dirty="0"/>
              <a:t>Treasury has indicated that additional guidance will be released before the April deadline.</a:t>
            </a:r>
          </a:p>
          <a:p>
            <a:pPr>
              <a:lnSpc>
                <a:spcPct val="120000"/>
              </a:lnSpc>
              <a:spcBef>
                <a:spcPts val="600"/>
              </a:spcBef>
              <a:spcAft>
                <a:spcPts val="600"/>
              </a:spcAft>
            </a:pPr>
            <a:r>
              <a:rPr lang="en-US" sz="1600" b="1" dirty="0">
                <a:solidFill>
                  <a:schemeClr val="tx2"/>
                </a:solidFill>
              </a:rPr>
              <a:t>We will host a reporting webinar for recipients who received less than $10 million closer to the deadline.</a:t>
            </a:r>
          </a:p>
        </p:txBody>
      </p:sp>
      <p:sp>
        <p:nvSpPr>
          <p:cNvPr id="4" name="Date Placeholder 3">
            <a:extLst>
              <a:ext uri="{FF2B5EF4-FFF2-40B4-BE49-F238E27FC236}">
                <a16:creationId xmlns:a16="http://schemas.microsoft.com/office/drawing/2014/main" id="{DFF32AB8-AEA4-4DDE-B0DC-3EB207B9EBE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BA9824E8-772D-43BB-AFF5-907298100F93}"/>
              </a:ext>
            </a:extLst>
          </p:cNvPr>
          <p:cNvSpPr>
            <a:spLocks noGrp="1"/>
          </p:cNvSpPr>
          <p:nvPr>
            <p:ph type="sldNum" sz="quarter" idx="12"/>
          </p:nvPr>
        </p:nvSpPr>
        <p:spPr/>
        <p:txBody>
          <a:bodyPr/>
          <a:lstStyle/>
          <a:p>
            <a:fld id="{A5ADF824-5DA6-8947-92A8-11800B62386F}" type="slidenum">
              <a:rPr lang="en-US" smtClean="0"/>
              <a:t>13</a:t>
            </a:fld>
            <a:endParaRPr lang="en-US"/>
          </a:p>
        </p:txBody>
      </p:sp>
      <p:sp>
        <p:nvSpPr>
          <p:cNvPr id="7" name="Title 5">
            <a:extLst>
              <a:ext uri="{FF2B5EF4-FFF2-40B4-BE49-F238E27FC236}">
                <a16:creationId xmlns:a16="http://schemas.microsoft.com/office/drawing/2014/main" id="{D2BA2967-6C16-4238-8C5C-E7BB3C3019B0}"/>
              </a:ext>
            </a:extLst>
          </p:cNvPr>
          <p:cNvSpPr txBox="1">
            <a:spLocks/>
          </p:cNvSpPr>
          <p:nvPr/>
        </p:nvSpPr>
        <p:spPr>
          <a:xfrm>
            <a:off x="475893" y="215949"/>
            <a:ext cx="7886700" cy="115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Arial" panose="020B0604020202020204" pitchFamily="34" charset="0"/>
                <a:ea typeface="+mj-ea"/>
                <a:cs typeface="Arial" panose="020B0604020202020204" pitchFamily="34" charset="0"/>
              </a:defRPr>
            </a:lvl1pPr>
          </a:lstStyle>
          <a:p>
            <a:r>
              <a:rPr lang="en-US" dirty="0"/>
              <a:t>April 30</a:t>
            </a:r>
            <a:r>
              <a:rPr lang="en-US" baseline="30000" dirty="0"/>
              <a:t>th</a:t>
            </a:r>
            <a:r>
              <a:rPr lang="en-US" dirty="0"/>
              <a:t> Reporting</a:t>
            </a:r>
          </a:p>
        </p:txBody>
      </p:sp>
      <p:grpSp>
        <p:nvGrpSpPr>
          <p:cNvPr id="12" name="Group 11">
            <a:extLst>
              <a:ext uri="{FF2B5EF4-FFF2-40B4-BE49-F238E27FC236}">
                <a16:creationId xmlns:a16="http://schemas.microsoft.com/office/drawing/2014/main" id="{CD329ECB-76D5-45A0-8B3C-BAA1AF5C36C7}"/>
              </a:ext>
            </a:extLst>
          </p:cNvPr>
          <p:cNvGrpSpPr/>
          <p:nvPr/>
        </p:nvGrpSpPr>
        <p:grpSpPr>
          <a:xfrm>
            <a:off x="5172490" y="1366982"/>
            <a:ext cx="3495617" cy="3960744"/>
            <a:chOff x="5616345" y="3256856"/>
            <a:chExt cx="3495617" cy="3960744"/>
          </a:xfrm>
        </p:grpSpPr>
        <p:sp>
          <p:nvSpPr>
            <p:cNvPr id="16" name="Teardrop 15">
              <a:extLst>
                <a:ext uri="{FF2B5EF4-FFF2-40B4-BE49-F238E27FC236}">
                  <a16:creationId xmlns:a16="http://schemas.microsoft.com/office/drawing/2014/main" id="{DC21C4D1-5964-41FB-A3C3-EC8F98F6F9E9}"/>
                </a:ext>
              </a:extLst>
            </p:cNvPr>
            <p:cNvSpPr/>
            <p:nvPr/>
          </p:nvSpPr>
          <p:spPr bwMode="ltGray">
            <a:xfrm rot="2700000">
              <a:off x="5621092" y="3403444"/>
              <a:ext cx="714508" cy="724002"/>
            </a:xfrm>
            <a:prstGeom prst="teardrop">
              <a:avLst>
                <a:gd name="adj" fmla="val 151405"/>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sp>
          <p:nvSpPr>
            <p:cNvPr id="15" name="Rectangle 14">
              <a:extLst>
                <a:ext uri="{FF2B5EF4-FFF2-40B4-BE49-F238E27FC236}">
                  <a16:creationId xmlns:a16="http://schemas.microsoft.com/office/drawing/2014/main" id="{B8B9FDC9-7597-424C-8C75-50954DB45422}"/>
                </a:ext>
              </a:extLst>
            </p:cNvPr>
            <p:cNvSpPr/>
            <p:nvPr/>
          </p:nvSpPr>
          <p:spPr bwMode="ltGray">
            <a:xfrm>
              <a:off x="6486937" y="3256856"/>
              <a:ext cx="2625025" cy="3960744"/>
            </a:xfrm>
            <a:prstGeom prst="rect">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ctr" anchorCtr="0"/>
            <a:lstStyle/>
            <a:p>
              <a:pPr>
                <a:lnSpc>
                  <a:spcPct val="125000"/>
                </a:lnSpc>
              </a:pPr>
              <a:r>
                <a:rPr lang="en-US" sz="1400" b="1" dirty="0">
                  <a:solidFill>
                    <a:schemeClr val="tx1"/>
                  </a:solidFill>
                  <a:latin typeface="Arial"/>
                  <a:cs typeface="Arial"/>
                </a:rPr>
                <a:t>In New Hampshire, this is any recipient </a:t>
              </a:r>
              <a:r>
                <a:rPr lang="en-US" sz="1400" b="1" u="sng" dirty="0">
                  <a:solidFill>
                    <a:schemeClr val="tx1"/>
                  </a:solidFill>
                  <a:latin typeface="Arial"/>
                  <a:cs typeface="Arial"/>
                </a:rPr>
                <a:t>except</a:t>
              </a:r>
              <a:r>
                <a:rPr lang="en-US" sz="1400" b="1" dirty="0">
                  <a:solidFill>
                    <a:schemeClr val="tx1"/>
                  </a:solidFill>
                  <a:latin typeface="Arial"/>
                  <a:cs typeface="Arial"/>
                </a:rPr>
                <a:t>:</a:t>
              </a:r>
              <a:endParaRPr lang="en-US" sz="1400" dirty="0">
                <a:solidFill>
                  <a:schemeClr val="tx1"/>
                </a:solidFill>
                <a:latin typeface="Arial"/>
                <a:cs typeface="Arial"/>
              </a:endParaRPr>
            </a:p>
            <a:p>
              <a:pPr marL="285750" indent="-285750">
                <a:lnSpc>
                  <a:spcPct val="125000"/>
                </a:lnSpc>
                <a:buFont typeface="Arial" panose="020B0604020202020204" pitchFamily="34" charset="0"/>
                <a:buChar char="X"/>
              </a:pPr>
              <a:r>
                <a:rPr lang="en-US" sz="1400" dirty="0">
                  <a:solidFill>
                    <a:schemeClr val="tx1"/>
                  </a:solidFill>
                  <a:latin typeface="Arial"/>
                  <a:cs typeface="Arial"/>
                </a:rPr>
                <a:t>The State</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Belknap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Cheshire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Grafton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Hillsborough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Manchester</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Merrimack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Nashua</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Portsmouth</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Rockingham County</a:t>
              </a:r>
            </a:p>
            <a:p>
              <a:pPr marL="285750" indent="-285750">
                <a:lnSpc>
                  <a:spcPct val="125000"/>
                </a:lnSpc>
                <a:buFont typeface="Arial" panose="020B0604020202020204" pitchFamily="34" charset="0"/>
                <a:buChar char="X"/>
              </a:pPr>
              <a:r>
                <a:rPr lang="en-US" sz="1400" dirty="0">
                  <a:solidFill>
                    <a:schemeClr val="tx1"/>
                  </a:solidFill>
                  <a:latin typeface="Arial"/>
                  <a:cs typeface="Arial"/>
                </a:rPr>
                <a:t>Strafford County</a:t>
              </a:r>
            </a:p>
            <a:p>
              <a:pPr marL="171450" indent="-171450">
                <a:buFont typeface="Wingdings" panose="05000000000000000000" pitchFamily="2" charset="2"/>
                <a:buChar char="ü"/>
              </a:pPr>
              <a:endParaRPr lang="en-GB" sz="1400" dirty="0">
                <a:solidFill>
                  <a:schemeClr val="tx1"/>
                </a:solidFill>
                <a:latin typeface="Arial" panose="020B0604020202020204" pitchFamily="34" charset="0"/>
                <a:cs typeface="Arial" panose="020B0604020202020204" pitchFamily="34" charset="0"/>
              </a:endParaRPr>
            </a:p>
          </p:txBody>
        </p:sp>
      </p:grpSp>
      <p:sp>
        <p:nvSpPr>
          <p:cNvPr id="18" name="Oval 17">
            <a:extLst>
              <a:ext uri="{FF2B5EF4-FFF2-40B4-BE49-F238E27FC236}">
                <a16:creationId xmlns:a16="http://schemas.microsoft.com/office/drawing/2014/main" id="{A8FBDDE5-4930-4FEA-AF77-8E792AB24D5D}"/>
              </a:ext>
            </a:extLst>
          </p:cNvPr>
          <p:cNvSpPr/>
          <p:nvPr/>
        </p:nvSpPr>
        <p:spPr bwMode="ltGray">
          <a:xfrm>
            <a:off x="5237678" y="1559524"/>
            <a:ext cx="612000" cy="612000"/>
          </a:xfrm>
          <a:prstGeom prst="ellipse">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pic>
        <p:nvPicPr>
          <p:cNvPr id="19" name="Graphic 18" descr="Lightbulb outline">
            <a:extLst>
              <a:ext uri="{FF2B5EF4-FFF2-40B4-BE49-F238E27FC236}">
                <a16:creationId xmlns:a16="http://schemas.microsoft.com/office/drawing/2014/main" id="{72718813-3932-4B06-8BE0-DEA93F53C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5078" y="1636924"/>
            <a:ext cx="457200" cy="457200"/>
          </a:xfrm>
          <a:prstGeom prst="rect">
            <a:avLst/>
          </a:prstGeom>
        </p:spPr>
      </p:pic>
    </p:spTree>
    <p:extLst>
      <p:ext uri="{BB962C8B-B14F-4D97-AF65-F5344CB8AC3E}">
        <p14:creationId xmlns:p14="http://schemas.microsoft.com/office/powerpoint/2010/main" val="160466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5CE09-960F-4020-BC77-F630D6BC62E2}"/>
              </a:ext>
            </a:extLst>
          </p:cNvPr>
          <p:cNvSpPr>
            <a:spLocks noGrp="1"/>
          </p:cNvSpPr>
          <p:nvPr>
            <p:ph type="sldNum" sz="quarter" idx="11"/>
          </p:nvPr>
        </p:nvSpPr>
        <p:spPr/>
        <p:txBody>
          <a:bodyPr/>
          <a:lstStyle/>
          <a:p>
            <a:fld id="{74FF1622-8342-4547-97A2-32A778486B47}" type="slidenum">
              <a:rPr lang="en-US" smtClean="0"/>
              <a:pPr/>
              <a:t>14</a:t>
            </a:fld>
            <a:endParaRPr lang="en-US"/>
          </a:p>
        </p:txBody>
      </p:sp>
      <p:sp>
        <p:nvSpPr>
          <p:cNvPr id="3" name="Title 2">
            <a:extLst>
              <a:ext uri="{FF2B5EF4-FFF2-40B4-BE49-F238E27FC236}">
                <a16:creationId xmlns:a16="http://schemas.microsoft.com/office/drawing/2014/main" id="{44B68AF8-BD4D-41FB-A3DB-878C6764A740}"/>
              </a:ext>
            </a:extLst>
          </p:cNvPr>
          <p:cNvSpPr>
            <a:spLocks noGrp="1"/>
          </p:cNvSpPr>
          <p:nvPr>
            <p:ph type="ctrTitle"/>
          </p:nvPr>
        </p:nvSpPr>
        <p:spPr>
          <a:xfrm>
            <a:off x="453389" y="2653899"/>
            <a:ext cx="8145666" cy="1337973"/>
          </a:xfrm>
        </p:spPr>
        <p:txBody>
          <a:bodyPr>
            <a:normAutofit/>
          </a:bodyPr>
          <a:lstStyle/>
          <a:p>
            <a:r>
              <a:rPr lang="en-US" dirty="0"/>
              <a:t>Recipients of less than $10 million can drop from the line.</a:t>
            </a:r>
          </a:p>
        </p:txBody>
      </p:sp>
      <p:sp>
        <p:nvSpPr>
          <p:cNvPr id="4" name="Subtitle 3">
            <a:extLst>
              <a:ext uri="{FF2B5EF4-FFF2-40B4-BE49-F238E27FC236}">
                <a16:creationId xmlns:a16="http://schemas.microsoft.com/office/drawing/2014/main" id="{19998193-13D8-4027-A0A9-2134D305BD37}"/>
              </a:ext>
            </a:extLst>
          </p:cNvPr>
          <p:cNvSpPr>
            <a:spLocks noGrp="1"/>
          </p:cNvSpPr>
          <p:nvPr>
            <p:ph type="subTitle" idx="1"/>
          </p:nvPr>
        </p:nvSpPr>
        <p:spPr>
          <a:xfrm>
            <a:off x="453389" y="4427209"/>
            <a:ext cx="8395047" cy="1778858"/>
          </a:xfrm>
        </p:spPr>
        <p:txBody>
          <a:bodyPr>
            <a:normAutofit/>
          </a:bodyPr>
          <a:lstStyle/>
          <a:p>
            <a:r>
              <a:rPr lang="en-US" b="1" dirty="0"/>
              <a:t>Reminder: </a:t>
            </a:r>
            <a:r>
              <a:rPr lang="en-US" dirty="0"/>
              <a:t>If you have a question, please post it in the question box in your control panel. Guidehouse will release written responses to all questions after the webinar.</a:t>
            </a:r>
          </a:p>
        </p:txBody>
      </p:sp>
      <p:sp>
        <p:nvSpPr>
          <p:cNvPr id="5" name="Date Placeholder 4">
            <a:extLst>
              <a:ext uri="{FF2B5EF4-FFF2-40B4-BE49-F238E27FC236}">
                <a16:creationId xmlns:a16="http://schemas.microsoft.com/office/drawing/2014/main" id="{781AD3BD-697E-4001-98F2-5222132BD5BA}"/>
              </a:ext>
            </a:extLst>
          </p:cNvPr>
          <p:cNvSpPr>
            <a:spLocks noGrp="1"/>
          </p:cNvSpPr>
          <p:nvPr>
            <p:ph type="dt" sz="half" idx="10"/>
          </p:nvPr>
        </p:nvSpPr>
        <p:spPr/>
        <p:txBody>
          <a:bodyPr/>
          <a:lstStyle/>
          <a:p>
            <a:fld id="{8FAA2052-65C8-214A-961B-75920B5D6DE0}" type="datetime4">
              <a:rPr lang="en-US" smtClean="0"/>
              <a:pPr/>
              <a:t>January 27, 2022</a:t>
            </a:fld>
            <a:endParaRPr lang="en-US"/>
          </a:p>
        </p:txBody>
      </p:sp>
    </p:spTree>
    <p:extLst>
      <p:ext uri="{BB962C8B-B14F-4D97-AF65-F5344CB8AC3E}">
        <p14:creationId xmlns:p14="http://schemas.microsoft.com/office/powerpoint/2010/main" val="2156058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5CE09-960F-4020-BC77-F630D6BC62E2}"/>
              </a:ext>
            </a:extLst>
          </p:cNvPr>
          <p:cNvSpPr>
            <a:spLocks noGrp="1"/>
          </p:cNvSpPr>
          <p:nvPr>
            <p:ph type="sldNum" sz="quarter" idx="11"/>
          </p:nvPr>
        </p:nvSpPr>
        <p:spPr/>
        <p:txBody>
          <a:bodyPr/>
          <a:lstStyle/>
          <a:p>
            <a:fld id="{74FF1622-8342-4547-97A2-32A778486B47}" type="slidenum">
              <a:rPr lang="en-US" smtClean="0"/>
              <a:pPr/>
              <a:t>15</a:t>
            </a:fld>
            <a:endParaRPr lang="en-US"/>
          </a:p>
        </p:txBody>
      </p:sp>
      <p:sp>
        <p:nvSpPr>
          <p:cNvPr id="3" name="Title 2">
            <a:extLst>
              <a:ext uri="{FF2B5EF4-FFF2-40B4-BE49-F238E27FC236}">
                <a16:creationId xmlns:a16="http://schemas.microsoft.com/office/drawing/2014/main" id="{44B68AF8-BD4D-41FB-A3DB-878C6764A740}"/>
              </a:ext>
            </a:extLst>
          </p:cNvPr>
          <p:cNvSpPr>
            <a:spLocks noGrp="1"/>
          </p:cNvSpPr>
          <p:nvPr>
            <p:ph type="ctrTitle"/>
          </p:nvPr>
        </p:nvSpPr>
        <p:spPr/>
        <p:txBody>
          <a:bodyPr>
            <a:normAutofit fontScale="90000"/>
          </a:bodyPr>
          <a:lstStyle/>
          <a:p>
            <a:r>
              <a:rPr lang="en-US" dirty="0"/>
              <a:t>Key Provisions for Awards Greater Than $10 Million</a:t>
            </a:r>
          </a:p>
        </p:txBody>
      </p:sp>
      <p:sp>
        <p:nvSpPr>
          <p:cNvPr id="4" name="Subtitle 3">
            <a:extLst>
              <a:ext uri="{FF2B5EF4-FFF2-40B4-BE49-F238E27FC236}">
                <a16:creationId xmlns:a16="http://schemas.microsoft.com/office/drawing/2014/main" id="{CB36B52C-83DB-4D09-8348-5D8523E22C79}"/>
              </a:ext>
            </a:extLst>
          </p:cNvPr>
          <p:cNvSpPr>
            <a:spLocks noGrp="1"/>
          </p:cNvSpPr>
          <p:nvPr>
            <p:ph type="subTitle" idx="1"/>
          </p:nvPr>
        </p:nvSpPr>
        <p:spPr/>
        <p:txBody>
          <a:bodyPr/>
          <a:lstStyle/>
          <a:p>
            <a:r>
              <a:rPr lang="en-US" dirty="0"/>
              <a:t>Additional Changes</a:t>
            </a:r>
          </a:p>
        </p:txBody>
      </p:sp>
      <p:sp>
        <p:nvSpPr>
          <p:cNvPr id="5" name="Date Placeholder 4">
            <a:extLst>
              <a:ext uri="{FF2B5EF4-FFF2-40B4-BE49-F238E27FC236}">
                <a16:creationId xmlns:a16="http://schemas.microsoft.com/office/drawing/2014/main" id="{781AD3BD-697E-4001-98F2-5222132BD5BA}"/>
              </a:ext>
            </a:extLst>
          </p:cNvPr>
          <p:cNvSpPr>
            <a:spLocks noGrp="1"/>
          </p:cNvSpPr>
          <p:nvPr>
            <p:ph type="dt" sz="half" idx="10"/>
          </p:nvPr>
        </p:nvSpPr>
        <p:spPr/>
        <p:txBody>
          <a:bodyPr/>
          <a:lstStyle/>
          <a:p>
            <a:fld id="{8FAA2052-65C8-214A-961B-75920B5D6DE0}" type="datetime4">
              <a:rPr lang="en-US" smtClean="0"/>
              <a:pPr/>
              <a:t>January 27, 2022</a:t>
            </a:fld>
            <a:endParaRPr lang="en-US"/>
          </a:p>
        </p:txBody>
      </p:sp>
    </p:spTree>
    <p:extLst>
      <p:ext uri="{BB962C8B-B14F-4D97-AF65-F5344CB8AC3E}">
        <p14:creationId xmlns:p14="http://schemas.microsoft.com/office/powerpoint/2010/main" val="345003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A03FAA-5801-4638-A3CE-1BC380746734}"/>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5951AA04-EC3A-47EC-8AE5-F1EA342DBDA5}"/>
              </a:ext>
            </a:extLst>
          </p:cNvPr>
          <p:cNvSpPr>
            <a:spLocks noGrp="1"/>
          </p:cNvSpPr>
          <p:nvPr>
            <p:ph type="sldNum" sz="quarter" idx="12"/>
          </p:nvPr>
        </p:nvSpPr>
        <p:spPr/>
        <p:txBody>
          <a:bodyPr/>
          <a:lstStyle/>
          <a:p>
            <a:fld id="{A5ADF824-5DA6-8947-92A8-11800B62386F}" type="slidenum">
              <a:rPr lang="en-US" smtClean="0"/>
              <a:t>16</a:t>
            </a:fld>
            <a:endParaRPr lang="en-US"/>
          </a:p>
        </p:txBody>
      </p:sp>
      <p:sp>
        <p:nvSpPr>
          <p:cNvPr id="2" name="Title 1">
            <a:extLst>
              <a:ext uri="{FF2B5EF4-FFF2-40B4-BE49-F238E27FC236}">
                <a16:creationId xmlns:a16="http://schemas.microsoft.com/office/drawing/2014/main" id="{C4C66A65-62F0-4238-A25D-BC454183F4D9}"/>
              </a:ext>
            </a:extLst>
          </p:cNvPr>
          <p:cNvSpPr>
            <a:spLocks noGrp="1"/>
          </p:cNvSpPr>
          <p:nvPr>
            <p:ph type="title"/>
          </p:nvPr>
        </p:nvSpPr>
        <p:spPr/>
        <p:txBody>
          <a:bodyPr/>
          <a:lstStyle/>
          <a:p>
            <a:r>
              <a:rPr lang="en-US" dirty="0"/>
              <a:t>Methods for Determining Revenue Loss</a:t>
            </a:r>
          </a:p>
        </p:txBody>
      </p:sp>
      <p:sp>
        <p:nvSpPr>
          <p:cNvPr id="9" name="Rectangle: Rounded Corners 8">
            <a:extLst>
              <a:ext uri="{FF2B5EF4-FFF2-40B4-BE49-F238E27FC236}">
                <a16:creationId xmlns:a16="http://schemas.microsoft.com/office/drawing/2014/main" id="{8D646F94-BBBE-472F-B9E2-80821B9C9974}"/>
              </a:ext>
            </a:extLst>
          </p:cNvPr>
          <p:cNvSpPr/>
          <p:nvPr/>
        </p:nvSpPr>
        <p:spPr>
          <a:xfrm>
            <a:off x="628650" y="1531139"/>
            <a:ext cx="2411605" cy="174361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Standard allowance of $10 million</a:t>
            </a:r>
          </a:p>
        </p:txBody>
      </p:sp>
      <p:sp>
        <p:nvSpPr>
          <p:cNvPr id="10" name="Rectangle: Rounded Corners 9">
            <a:extLst>
              <a:ext uri="{FF2B5EF4-FFF2-40B4-BE49-F238E27FC236}">
                <a16:creationId xmlns:a16="http://schemas.microsoft.com/office/drawing/2014/main" id="{FE4DB3D7-0C2A-4691-A16B-64AA9459F486}"/>
              </a:ext>
            </a:extLst>
          </p:cNvPr>
          <p:cNvSpPr/>
          <p:nvPr/>
        </p:nvSpPr>
        <p:spPr>
          <a:xfrm>
            <a:off x="628649" y="4219221"/>
            <a:ext cx="2411605" cy="174361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Formula-based revenue loss calculation</a:t>
            </a:r>
          </a:p>
        </p:txBody>
      </p:sp>
      <p:sp>
        <p:nvSpPr>
          <p:cNvPr id="19" name="Rectangle: Rounded Corners 18">
            <a:extLst>
              <a:ext uri="{FF2B5EF4-FFF2-40B4-BE49-F238E27FC236}">
                <a16:creationId xmlns:a16="http://schemas.microsoft.com/office/drawing/2014/main" id="{21FE2D1A-22DC-46BE-A5E7-08E48A7F5DD2}"/>
              </a:ext>
            </a:extLst>
          </p:cNvPr>
          <p:cNvSpPr/>
          <p:nvPr/>
        </p:nvSpPr>
        <p:spPr>
          <a:xfrm>
            <a:off x="4896075" y="952946"/>
            <a:ext cx="3559940" cy="553992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14000"/>
              </a:lnSpc>
              <a:buAutoNum type="arabicPeriod"/>
            </a:pPr>
            <a:r>
              <a:rPr lang="en-US" sz="1800" dirty="0">
                <a:solidFill>
                  <a:schemeClr val="tx1"/>
                </a:solidFill>
                <a:latin typeface="Arial" panose="020B0604020202020204" pitchFamily="34" charset="0"/>
                <a:cs typeface="Arial" panose="020B0604020202020204" pitchFamily="34" charset="0"/>
              </a:rPr>
              <a:t>Recipients can choose the option that offers them the greatest benefit.</a:t>
            </a:r>
          </a:p>
          <a:p>
            <a:pPr marL="342900" indent="-342900">
              <a:lnSpc>
                <a:spcPct val="114000"/>
              </a:lnSpc>
              <a:buAutoNum type="arabicPeriod"/>
            </a:pPr>
            <a:r>
              <a:rPr lang="en-US" sz="1800" dirty="0">
                <a:solidFill>
                  <a:schemeClr val="tx1"/>
                </a:solidFill>
                <a:latin typeface="Arial" panose="020B0604020202020204" pitchFamily="34" charset="0"/>
                <a:cs typeface="Arial" panose="020B0604020202020204" pitchFamily="34" charset="0"/>
              </a:rPr>
              <a:t>Either method offers the same broad definition of the provision of government services and allows for easier reporting.</a:t>
            </a:r>
          </a:p>
          <a:p>
            <a:pPr marL="342900" indent="-342900">
              <a:lnSpc>
                <a:spcPct val="114000"/>
              </a:lnSpc>
              <a:buAutoNum type="arabicPeriod"/>
            </a:pPr>
            <a:r>
              <a:rPr lang="en-US" sz="1800" dirty="0">
                <a:solidFill>
                  <a:schemeClr val="tx1"/>
                </a:solidFill>
                <a:latin typeface="Arial" panose="020B0604020202020204" pitchFamily="34" charset="0"/>
                <a:cs typeface="Arial" panose="020B0604020202020204" pitchFamily="34" charset="0"/>
              </a:rPr>
              <a:t>You must pick a method in your January 31 report however, you will be able to change that method in your April 30 report. </a:t>
            </a:r>
          </a:p>
          <a:p>
            <a:pPr marL="342900" indent="-342900">
              <a:lnSpc>
                <a:spcPct val="114000"/>
              </a:lnSpc>
              <a:buAutoNum type="arabicPeriod"/>
            </a:pPr>
            <a:r>
              <a:rPr lang="en-US" dirty="0">
                <a:solidFill>
                  <a:schemeClr val="tx1"/>
                </a:solidFill>
                <a:latin typeface="Arial" panose="020B0604020202020204" pitchFamily="34" charset="0"/>
                <a:cs typeface="Arial" panose="020B0604020202020204" pitchFamily="34" charset="0"/>
              </a:rPr>
              <a:t>After your April 30 designation, you cannot change your selected method.</a:t>
            </a:r>
            <a:endParaRPr lang="en-US" sz="1800" dirty="0">
              <a:solidFill>
                <a:schemeClr val="tx1"/>
              </a:solidFill>
              <a:latin typeface="Arial" panose="020B0604020202020204" pitchFamily="34" charset="0"/>
              <a:cs typeface="Arial" panose="020B0604020202020204" pitchFamily="34" charset="0"/>
            </a:endParaRPr>
          </a:p>
        </p:txBody>
      </p:sp>
      <p:sp>
        <p:nvSpPr>
          <p:cNvPr id="20" name="Arrow: Chevron 19">
            <a:extLst>
              <a:ext uri="{FF2B5EF4-FFF2-40B4-BE49-F238E27FC236}">
                <a16:creationId xmlns:a16="http://schemas.microsoft.com/office/drawing/2014/main" id="{ECC7D424-F45C-4EF0-A51D-6C3A4351C7FB}"/>
              </a:ext>
            </a:extLst>
          </p:cNvPr>
          <p:cNvSpPr/>
          <p:nvPr/>
        </p:nvSpPr>
        <p:spPr>
          <a:xfrm>
            <a:off x="3532326" y="3125038"/>
            <a:ext cx="871678" cy="1322844"/>
          </a:xfrm>
          <a:prstGeom prst="chevron">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CE9EE0F0-61F1-41E6-97C5-1BB163DAA478}"/>
              </a:ext>
            </a:extLst>
          </p:cNvPr>
          <p:cNvSpPr txBox="1"/>
          <p:nvPr/>
        </p:nvSpPr>
        <p:spPr>
          <a:xfrm>
            <a:off x="1316334" y="3562321"/>
            <a:ext cx="1034980"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OR</a:t>
            </a:r>
          </a:p>
        </p:txBody>
      </p:sp>
    </p:spTree>
    <p:extLst>
      <p:ext uri="{BB962C8B-B14F-4D97-AF65-F5344CB8AC3E}">
        <p14:creationId xmlns:p14="http://schemas.microsoft.com/office/powerpoint/2010/main" val="340228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p:txBody>
          <a:bodyPr>
            <a:noAutofit/>
          </a:bodyPr>
          <a:lstStyle/>
          <a:p>
            <a:pPr>
              <a:lnSpc>
                <a:spcPct val="100000"/>
              </a:lnSpc>
              <a:spcBef>
                <a:spcPts val="600"/>
              </a:spcBef>
              <a:spcAft>
                <a:spcPts val="600"/>
              </a:spcAft>
            </a:pPr>
            <a:r>
              <a:rPr lang="en-US" sz="2800"/>
              <a:t>Updates to Replacing Lost Public Sector Revenue – Formula </a:t>
            </a:r>
            <a:r>
              <a:rPr lang="en-US" sz="2800" dirty="0"/>
              <a:t>Based</a:t>
            </a:r>
            <a:endParaRPr lang="en-US" sz="2800"/>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pPr>
              <a:spcBef>
                <a:spcPts val="600"/>
              </a:spcBef>
              <a:spcAft>
                <a:spcPts val="600"/>
              </a:spcAft>
            </a:pPr>
            <a:fld id="{D9F8B033-6A9E-E74E-B35C-3176DAA41691}" type="datetime4">
              <a:rPr lang="en-US" smtClean="0"/>
              <a:pPr>
                <a:spcBef>
                  <a:spcPts val="600"/>
                </a:spcBef>
                <a:spcAft>
                  <a:spcPts val="600"/>
                </a:spcAft>
              </a:pPr>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pPr>
              <a:spcBef>
                <a:spcPts val="600"/>
              </a:spcBef>
              <a:spcAft>
                <a:spcPts val="600"/>
              </a:spcAft>
            </a:pPr>
            <a:fld id="{A5ADF824-5DA6-8947-92A8-11800B62386F}" type="slidenum">
              <a:rPr lang="en-US" smtClean="0"/>
              <a:pPr>
                <a:spcBef>
                  <a:spcPts val="600"/>
                </a:spcBef>
                <a:spcAft>
                  <a:spcPts val="600"/>
                </a:spcAft>
              </a:pPr>
              <a:t>17</a:t>
            </a:fld>
            <a:endParaRPr lang="en-US"/>
          </a:p>
        </p:txBody>
      </p:sp>
      <p:sp>
        <p:nvSpPr>
          <p:cNvPr id="25" name="Rectangle 24">
            <a:extLst>
              <a:ext uri="{FF2B5EF4-FFF2-40B4-BE49-F238E27FC236}">
                <a16:creationId xmlns:a16="http://schemas.microsoft.com/office/drawing/2014/main" id="{91CBFB75-0EB8-4082-9FDF-1B17935BFA0A}"/>
              </a:ext>
            </a:extLst>
          </p:cNvPr>
          <p:cNvSpPr/>
          <p:nvPr/>
        </p:nvSpPr>
        <p:spPr>
          <a:xfrm>
            <a:off x="4784698" y="3213923"/>
            <a:ext cx="1891553" cy="2133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00841B6-2C7F-489F-9028-72974C2FAC31}"/>
              </a:ext>
            </a:extLst>
          </p:cNvPr>
          <p:cNvSpPr/>
          <p:nvPr/>
        </p:nvSpPr>
        <p:spPr>
          <a:xfrm>
            <a:off x="4919909" y="3269317"/>
            <a:ext cx="1621130" cy="1974067"/>
          </a:xfrm>
          <a:prstGeom prst="rect">
            <a:avLst/>
          </a:prstGeom>
          <a:noFill/>
        </p:spPr>
        <p:txBody>
          <a:bodyPr wrap="square" lIns="0" tIns="0" rIns="0" bIns="0">
            <a:spAutoFit/>
          </a:bodyPr>
          <a:lstStyle/>
          <a:p>
            <a:pPr>
              <a:lnSpc>
                <a:spcPct val="120000"/>
              </a:lnSpc>
              <a:spcBef>
                <a:spcPts val="600"/>
              </a:spcBef>
              <a:spcAft>
                <a:spcPts val="600"/>
              </a:spcAft>
            </a:pPr>
            <a:r>
              <a:rPr lang="en-US" sz="1200" dirty="0">
                <a:latin typeface="Arial" panose="020B0604020202020204" pitchFamily="34" charset="0"/>
                <a:cs typeface="Arial" panose="020B0604020202020204" pitchFamily="34" charset="0"/>
              </a:rPr>
              <a:t>Under the Final Rule, recipients must exclude revenue impacts due to tax changes that are adopted after January 6, 2022, meaning </a:t>
            </a:r>
            <a:r>
              <a:rPr lang="en-US" sz="1200" b="1" dirty="0">
                <a:solidFill>
                  <a:schemeClr val="accent1">
                    <a:lumMod val="50000"/>
                  </a:schemeClr>
                </a:solidFill>
                <a:latin typeface="Arial" panose="020B0604020202020204" pitchFamily="34" charset="0"/>
                <a:cs typeface="Arial" panose="020B0604020202020204" pitchFamily="34" charset="0"/>
              </a:rPr>
              <a:t>tax increases will not impact recipients lost revenue calculation</a:t>
            </a:r>
            <a:endParaRPr lang="en-US" sz="12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2E7ECE75-D396-4B34-8A40-6E14F28F9CE2}"/>
              </a:ext>
            </a:extLst>
          </p:cNvPr>
          <p:cNvSpPr/>
          <p:nvPr/>
        </p:nvSpPr>
        <p:spPr>
          <a:xfrm>
            <a:off x="4787436" y="1447130"/>
            <a:ext cx="1891553" cy="1770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39DA6F-29C3-44EA-93C1-7A7C84FA63BD}"/>
              </a:ext>
            </a:extLst>
          </p:cNvPr>
          <p:cNvSpPr/>
          <p:nvPr/>
        </p:nvSpPr>
        <p:spPr>
          <a:xfrm>
            <a:off x="4874511" y="2364280"/>
            <a:ext cx="1717402" cy="798937"/>
          </a:xfrm>
          <a:prstGeom prst="rect">
            <a:avLst/>
          </a:prstGeom>
        </p:spPr>
        <p:txBody>
          <a:bodyPr wrap="square" lIns="0" tIns="0" rIns="0" bIns="0" anchor="ctr">
            <a:spAutoFit/>
          </a:bodyPr>
          <a:lstStyle/>
          <a:p>
            <a:pPr lvl="0" algn="ctr">
              <a:lnSpc>
                <a:spcPct val="110000"/>
              </a:lnSpc>
            </a:pPr>
            <a:r>
              <a:rPr lang="en-ID" sz="1600" b="1">
                <a:solidFill>
                  <a:schemeClr val="bg1"/>
                </a:solidFill>
                <a:cs typeface="Calibri Light" panose="020F0302020204030204" pitchFamily="34" charset="0"/>
              </a:rPr>
              <a:t>Revenue Totals Must Be Adjusted for Tax Changes</a:t>
            </a:r>
          </a:p>
        </p:txBody>
      </p:sp>
      <p:pic>
        <p:nvPicPr>
          <p:cNvPr id="7" name="Graphic 6" descr="Warning outline">
            <a:extLst>
              <a:ext uri="{FF2B5EF4-FFF2-40B4-BE49-F238E27FC236}">
                <a16:creationId xmlns:a16="http://schemas.microsoft.com/office/drawing/2014/main" id="{15EB540B-0A42-41FE-A1BD-1B7810331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5511" y="1482064"/>
            <a:ext cx="755402" cy="755402"/>
          </a:xfrm>
          <a:prstGeom prst="rect">
            <a:avLst/>
          </a:prstGeom>
        </p:spPr>
      </p:pic>
      <p:sp>
        <p:nvSpPr>
          <p:cNvPr id="17" name="Rectangle 16">
            <a:extLst>
              <a:ext uri="{FF2B5EF4-FFF2-40B4-BE49-F238E27FC236}">
                <a16:creationId xmlns:a16="http://schemas.microsoft.com/office/drawing/2014/main" id="{132FB174-94FB-4012-8E08-4E60A6B6FFCA}"/>
              </a:ext>
            </a:extLst>
          </p:cNvPr>
          <p:cNvSpPr/>
          <p:nvPr/>
        </p:nvSpPr>
        <p:spPr>
          <a:xfrm>
            <a:off x="7040356" y="3203537"/>
            <a:ext cx="1891553" cy="21333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1AED3F-B0D1-4392-8FA2-A1D939BBB9F3}"/>
              </a:ext>
            </a:extLst>
          </p:cNvPr>
          <p:cNvSpPr/>
          <p:nvPr/>
        </p:nvSpPr>
        <p:spPr>
          <a:xfrm>
            <a:off x="7040357" y="1443791"/>
            <a:ext cx="1891553" cy="1770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D5DFEF-A1B2-449D-834A-F51739CAE2E9}"/>
              </a:ext>
            </a:extLst>
          </p:cNvPr>
          <p:cNvSpPr/>
          <p:nvPr/>
        </p:nvSpPr>
        <p:spPr>
          <a:xfrm>
            <a:off x="7127432" y="2364280"/>
            <a:ext cx="1717402" cy="798937"/>
          </a:xfrm>
          <a:prstGeom prst="rect">
            <a:avLst/>
          </a:prstGeom>
        </p:spPr>
        <p:txBody>
          <a:bodyPr wrap="square" lIns="0" tIns="0" rIns="0" bIns="0" anchor="ctr">
            <a:spAutoFit/>
          </a:bodyPr>
          <a:lstStyle/>
          <a:p>
            <a:pPr lvl="0" algn="ctr">
              <a:lnSpc>
                <a:spcPct val="110000"/>
              </a:lnSpc>
            </a:pPr>
            <a:r>
              <a:rPr lang="en-US" sz="1600" b="1" dirty="0">
                <a:solidFill>
                  <a:schemeClr val="bg1"/>
                </a:solidFill>
              </a:rPr>
              <a:t>Changes to Definition of General Revenue</a:t>
            </a:r>
            <a:endParaRPr lang="en-ID" sz="1600" b="1" dirty="0">
              <a:solidFill>
                <a:schemeClr val="bg1"/>
              </a:solidFill>
              <a:cs typeface="Calibri Light" panose="020F0302020204030204" pitchFamily="34" charset="0"/>
            </a:endParaRPr>
          </a:p>
        </p:txBody>
      </p:sp>
      <p:sp>
        <p:nvSpPr>
          <p:cNvPr id="21" name="Rectangle 20">
            <a:extLst>
              <a:ext uri="{FF2B5EF4-FFF2-40B4-BE49-F238E27FC236}">
                <a16:creationId xmlns:a16="http://schemas.microsoft.com/office/drawing/2014/main" id="{1CF05875-255C-48A4-AD11-20446D227C5B}"/>
              </a:ext>
            </a:extLst>
          </p:cNvPr>
          <p:cNvSpPr/>
          <p:nvPr/>
        </p:nvSpPr>
        <p:spPr>
          <a:xfrm>
            <a:off x="7127432" y="3268179"/>
            <a:ext cx="1789897" cy="1530868"/>
          </a:xfrm>
          <a:prstGeom prst="rect">
            <a:avLst/>
          </a:prstGeom>
          <a:noFill/>
        </p:spPr>
        <p:txBody>
          <a:bodyPr wrap="square" lIns="0" tIns="0" rIns="0" bIns="0">
            <a:spAutoFit/>
          </a:bodyPr>
          <a:lstStyle/>
          <a:p>
            <a:pPr>
              <a:lnSpc>
                <a:spcPct val="120000"/>
              </a:lnSpc>
              <a:spcBef>
                <a:spcPts val="600"/>
              </a:spcBef>
              <a:spcAft>
                <a:spcPts val="600"/>
              </a:spcAft>
            </a:pPr>
            <a:r>
              <a:rPr lang="en-US" sz="1200" dirty="0">
                <a:latin typeface="Arial" panose="020B0604020202020204" pitchFamily="34" charset="0"/>
                <a:cs typeface="Arial" panose="020B0604020202020204" pitchFamily="34" charset="0"/>
              </a:rPr>
              <a:t>The definition of General Revenue has been </a:t>
            </a:r>
            <a:r>
              <a:rPr lang="en-US" sz="1200" b="1" dirty="0">
                <a:solidFill>
                  <a:schemeClr val="accent5">
                    <a:lumMod val="75000"/>
                  </a:schemeClr>
                </a:solidFill>
                <a:latin typeface="Arial" panose="020B0604020202020204" pitchFamily="34" charset="0"/>
                <a:cs typeface="Arial" panose="020B0604020202020204" pitchFamily="34" charset="0"/>
              </a:rPr>
              <a:t>expanded</a:t>
            </a:r>
            <a:r>
              <a:rPr lang="en-US" sz="1200" dirty="0">
                <a:latin typeface="Arial" panose="020B0604020202020204" pitchFamily="34" charset="0"/>
                <a:cs typeface="Arial" panose="020B0604020202020204" pitchFamily="34" charset="0"/>
              </a:rPr>
              <a:t> to include revenue from utilities and publicly operated liquor stores in revenue loss calculations. </a:t>
            </a:r>
          </a:p>
        </p:txBody>
      </p:sp>
      <p:pic>
        <p:nvPicPr>
          <p:cNvPr id="22" name="Graphic 21" descr="Bank outline">
            <a:extLst>
              <a:ext uri="{FF2B5EF4-FFF2-40B4-BE49-F238E27FC236}">
                <a16:creationId xmlns:a16="http://schemas.microsoft.com/office/drawing/2014/main" id="{1A2FF114-8B05-4DD9-8CF4-5DA1E96D6F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8933" y="1402565"/>
            <a:ext cx="914400" cy="914400"/>
          </a:xfrm>
          <a:prstGeom prst="rect">
            <a:avLst/>
          </a:prstGeom>
        </p:spPr>
      </p:pic>
      <p:sp>
        <p:nvSpPr>
          <p:cNvPr id="23" name="Rectangle 22">
            <a:extLst>
              <a:ext uri="{FF2B5EF4-FFF2-40B4-BE49-F238E27FC236}">
                <a16:creationId xmlns:a16="http://schemas.microsoft.com/office/drawing/2014/main" id="{A5656B22-3C90-4A72-9D40-D297D0CD6B30}"/>
              </a:ext>
            </a:extLst>
          </p:cNvPr>
          <p:cNvSpPr/>
          <p:nvPr/>
        </p:nvSpPr>
        <p:spPr>
          <a:xfrm>
            <a:off x="168086" y="3229917"/>
            <a:ext cx="1891553" cy="20991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a:extLst>
              <a:ext uri="{FF2B5EF4-FFF2-40B4-BE49-F238E27FC236}">
                <a16:creationId xmlns:a16="http://schemas.microsoft.com/office/drawing/2014/main" id="{7962920E-A209-4BB7-9799-BCFBD5380E20}"/>
              </a:ext>
            </a:extLst>
          </p:cNvPr>
          <p:cNvSpPr/>
          <p:nvPr/>
        </p:nvSpPr>
        <p:spPr>
          <a:xfrm>
            <a:off x="274811" y="3253033"/>
            <a:ext cx="1678102" cy="1906356"/>
          </a:xfrm>
          <a:prstGeom prst="rect">
            <a:avLst/>
          </a:prstGeom>
          <a:noFill/>
        </p:spPr>
        <p:txBody>
          <a:bodyPr wrap="square" lIns="0" tIns="0" rIns="0" bIns="0">
            <a:spAutoFit/>
          </a:bodyPr>
          <a:lstStyle/>
          <a:p>
            <a:pPr>
              <a:lnSpc>
                <a:spcPct val="120000"/>
              </a:lnSpc>
              <a:spcBef>
                <a:spcPts val="600"/>
              </a:spcBef>
              <a:spcAft>
                <a:spcPts val="600"/>
              </a:spcAft>
            </a:pPr>
            <a:r>
              <a:rPr lang="en-US" sz="1200" dirty="0">
                <a:latin typeface="Arial" panose="020B0604020202020204" pitchFamily="34" charset="0"/>
                <a:cs typeface="Arial" panose="020B0604020202020204" pitchFamily="34" charset="0"/>
              </a:rPr>
              <a:t>Minimum counterfactual growth rate increased from 4.1% to 5.2%.</a:t>
            </a:r>
          </a:p>
          <a:p>
            <a:pPr>
              <a:lnSpc>
                <a:spcPct val="120000"/>
              </a:lnSpc>
              <a:spcBef>
                <a:spcPts val="600"/>
              </a:spcBef>
              <a:spcAft>
                <a:spcPts val="600"/>
              </a:spcAft>
            </a:pPr>
            <a:r>
              <a:rPr lang="en-US" sz="1200" dirty="0">
                <a:latin typeface="Arial" panose="020B0604020202020204" pitchFamily="34" charset="0"/>
                <a:cs typeface="Arial" panose="020B0604020202020204" pitchFamily="34" charset="0"/>
              </a:rPr>
              <a:t>This more generous formula will </a:t>
            </a:r>
            <a:r>
              <a:rPr lang="en-US" sz="1200" b="1" dirty="0">
                <a:solidFill>
                  <a:schemeClr val="accent1">
                    <a:lumMod val="50000"/>
                  </a:schemeClr>
                </a:solidFill>
                <a:latin typeface="Arial" panose="020B0604020202020204" pitchFamily="34" charset="0"/>
                <a:cs typeface="Arial" panose="020B0604020202020204" pitchFamily="34" charset="0"/>
              </a:rPr>
              <a:t>increase the amount of revenue loss that can be claimed by recipients.</a:t>
            </a:r>
          </a:p>
        </p:txBody>
      </p:sp>
      <p:sp>
        <p:nvSpPr>
          <p:cNvPr id="34" name="Rectangle 33">
            <a:extLst>
              <a:ext uri="{FF2B5EF4-FFF2-40B4-BE49-F238E27FC236}">
                <a16:creationId xmlns:a16="http://schemas.microsoft.com/office/drawing/2014/main" id="{BFFDB265-13D2-4DD6-84A7-3831F25153B1}"/>
              </a:ext>
            </a:extLst>
          </p:cNvPr>
          <p:cNvSpPr/>
          <p:nvPr/>
        </p:nvSpPr>
        <p:spPr>
          <a:xfrm>
            <a:off x="172629" y="1443791"/>
            <a:ext cx="1891553" cy="177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509E2B3-F1FE-431B-A04D-FFB046C1ED73}"/>
              </a:ext>
            </a:extLst>
          </p:cNvPr>
          <p:cNvSpPr/>
          <p:nvPr/>
        </p:nvSpPr>
        <p:spPr>
          <a:xfrm>
            <a:off x="259704" y="2364280"/>
            <a:ext cx="1717402" cy="798937"/>
          </a:xfrm>
          <a:prstGeom prst="rect">
            <a:avLst/>
          </a:prstGeom>
        </p:spPr>
        <p:txBody>
          <a:bodyPr wrap="square" lIns="0" tIns="0" rIns="0" bIns="0" anchor="ctr">
            <a:spAutoFit/>
          </a:bodyPr>
          <a:lstStyle/>
          <a:p>
            <a:pPr lvl="0" algn="ctr">
              <a:lnSpc>
                <a:spcPct val="110000"/>
              </a:lnSpc>
            </a:pPr>
            <a:r>
              <a:rPr lang="en-ID" sz="1600" b="1" dirty="0">
                <a:solidFill>
                  <a:schemeClr val="bg1"/>
                </a:solidFill>
                <a:cs typeface="Calibri Light" panose="020F0302020204030204" pitchFamily="34" charset="0"/>
              </a:rPr>
              <a:t>More Generous Revenue Loss Formula</a:t>
            </a:r>
          </a:p>
        </p:txBody>
      </p:sp>
      <p:pic>
        <p:nvPicPr>
          <p:cNvPr id="37" name="Graphic 36" descr="Money outline">
            <a:extLst>
              <a:ext uri="{FF2B5EF4-FFF2-40B4-BE49-F238E27FC236}">
                <a16:creationId xmlns:a16="http://schemas.microsoft.com/office/drawing/2014/main" id="{6EA5DD04-0D1C-471A-B7CF-97F39F837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205" y="1402565"/>
            <a:ext cx="914400" cy="914400"/>
          </a:xfrm>
          <a:prstGeom prst="rect">
            <a:avLst/>
          </a:prstGeom>
        </p:spPr>
      </p:pic>
      <p:sp>
        <p:nvSpPr>
          <p:cNvPr id="38" name="Rectangle 37">
            <a:extLst>
              <a:ext uri="{FF2B5EF4-FFF2-40B4-BE49-F238E27FC236}">
                <a16:creationId xmlns:a16="http://schemas.microsoft.com/office/drawing/2014/main" id="{89D9E123-013A-4E4D-8C97-2C68E1428D33}"/>
              </a:ext>
            </a:extLst>
          </p:cNvPr>
          <p:cNvSpPr/>
          <p:nvPr/>
        </p:nvSpPr>
        <p:spPr>
          <a:xfrm>
            <a:off x="2438335" y="3219676"/>
            <a:ext cx="1891553" cy="21092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B0365F7-50EA-4068-9BE3-48AA78395F97}"/>
              </a:ext>
            </a:extLst>
          </p:cNvPr>
          <p:cNvSpPr/>
          <p:nvPr/>
        </p:nvSpPr>
        <p:spPr>
          <a:xfrm>
            <a:off x="2524758" y="3252318"/>
            <a:ext cx="1718707" cy="1752467"/>
          </a:xfrm>
          <a:prstGeom prst="rect">
            <a:avLst/>
          </a:prstGeom>
          <a:noFill/>
        </p:spPr>
        <p:txBody>
          <a:bodyPr wrap="square" lIns="0" tIns="0" rIns="0" bIns="0">
            <a:spAutoFit/>
          </a:bodyPr>
          <a:lstStyle/>
          <a:p>
            <a:pPr marL="0" indent="0">
              <a:lnSpc>
                <a:spcPct val="120000"/>
              </a:lnSpc>
              <a:spcBef>
                <a:spcPts val="600"/>
              </a:spcBef>
              <a:spcAft>
                <a:spcPts val="600"/>
              </a:spcAft>
              <a:buNone/>
            </a:pPr>
            <a:r>
              <a:rPr lang="en-US" sz="1200" dirty="0">
                <a:latin typeface="Arial" panose="020B0604020202020204" pitchFamily="34" charset="0"/>
                <a:cs typeface="Arial" panose="020B0604020202020204" pitchFamily="34" charset="0"/>
              </a:rPr>
              <a:t>Revenue loss must be calculated at four distinct points in time – these can now be recipients’ fiscal year end, </a:t>
            </a:r>
            <a:r>
              <a:rPr lang="en-US" sz="1200" b="1" dirty="0">
                <a:solidFill>
                  <a:schemeClr val="accent1">
                    <a:lumMod val="50000"/>
                  </a:schemeClr>
                </a:solidFill>
                <a:latin typeface="Arial" panose="020B0604020202020204" pitchFamily="34" charset="0"/>
                <a:cs typeface="Arial" panose="020B0604020202020204" pitchFamily="34" charset="0"/>
              </a:rPr>
              <a:t>reducing financial error </a:t>
            </a:r>
            <a:r>
              <a:rPr lang="en-US" sz="1200" dirty="0">
                <a:latin typeface="Arial" panose="020B0604020202020204" pitchFamily="34" charset="0"/>
                <a:cs typeface="Arial" panose="020B0604020202020204" pitchFamily="34" charset="0"/>
              </a:rPr>
              <a:t>and workload associated with reporting.</a:t>
            </a:r>
          </a:p>
        </p:txBody>
      </p:sp>
      <p:sp>
        <p:nvSpPr>
          <p:cNvPr id="40" name="Rectangle 39">
            <a:extLst>
              <a:ext uri="{FF2B5EF4-FFF2-40B4-BE49-F238E27FC236}">
                <a16:creationId xmlns:a16="http://schemas.microsoft.com/office/drawing/2014/main" id="{ECC5818F-810C-4FC6-AE36-55F5E89F3C5F}"/>
              </a:ext>
            </a:extLst>
          </p:cNvPr>
          <p:cNvSpPr/>
          <p:nvPr/>
        </p:nvSpPr>
        <p:spPr>
          <a:xfrm>
            <a:off x="2438335" y="1449896"/>
            <a:ext cx="1891553" cy="1770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FBC100-71D5-45F8-8885-8DEBA606F53C}"/>
              </a:ext>
            </a:extLst>
          </p:cNvPr>
          <p:cNvSpPr/>
          <p:nvPr/>
        </p:nvSpPr>
        <p:spPr>
          <a:xfrm>
            <a:off x="2525410" y="2364280"/>
            <a:ext cx="1717402" cy="798937"/>
          </a:xfrm>
          <a:prstGeom prst="rect">
            <a:avLst/>
          </a:prstGeom>
        </p:spPr>
        <p:txBody>
          <a:bodyPr wrap="square" lIns="0" tIns="0" rIns="0" bIns="0" anchor="ctr">
            <a:spAutoFit/>
          </a:bodyPr>
          <a:lstStyle/>
          <a:p>
            <a:pPr lvl="0" algn="ctr">
              <a:lnSpc>
                <a:spcPct val="110000"/>
              </a:lnSpc>
            </a:pPr>
            <a:r>
              <a:rPr lang="en-US" sz="1600" b="1" dirty="0">
                <a:solidFill>
                  <a:schemeClr val="bg1"/>
                </a:solidFill>
              </a:rPr>
              <a:t>Can Now Be Calculated at Fiscal Year End</a:t>
            </a:r>
            <a:endParaRPr lang="en-ID" sz="1600" b="1" dirty="0">
              <a:solidFill>
                <a:schemeClr val="bg1"/>
              </a:solidFill>
              <a:cs typeface="Calibri Light" panose="020F0302020204030204" pitchFamily="34" charset="0"/>
            </a:endParaRPr>
          </a:p>
        </p:txBody>
      </p:sp>
      <p:pic>
        <p:nvPicPr>
          <p:cNvPr id="42" name="Graphic 41" descr="Daily calendar outline">
            <a:extLst>
              <a:ext uri="{FF2B5EF4-FFF2-40B4-BE49-F238E27FC236}">
                <a16:creationId xmlns:a16="http://schemas.microsoft.com/office/drawing/2014/main" id="{83F11DB8-734C-4FC5-BA5C-410D223A86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6911" y="1402565"/>
            <a:ext cx="914400" cy="914400"/>
          </a:xfrm>
          <a:prstGeom prst="rect">
            <a:avLst/>
          </a:prstGeom>
        </p:spPr>
      </p:pic>
      <p:sp>
        <p:nvSpPr>
          <p:cNvPr id="43" name="Teardrop 42">
            <a:extLst>
              <a:ext uri="{FF2B5EF4-FFF2-40B4-BE49-F238E27FC236}">
                <a16:creationId xmlns:a16="http://schemas.microsoft.com/office/drawing/2014/main" id="{FDE0B728-8752-4418-893F-92B361627283}"/>
              </a:ext>
            </a:extLst>
          </p:cNvPr>
          <p:cNvSpPr/>
          <p:nvPr/>
        </p:nvSpPr>
        <p:spPr bwMode="ltGray">
          <a:xfrm rot="2700000">
            <a:off x="868248" y="5678278"/>
            <a:ext cx="714508" cy="724002"/>
          </a:xfrm>
          <a:prstGeom prst="teardrop">
            <a:avLst>
              <a:gd name="adj" fmla="val 151405"/>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sp>
        <p:nvSpPr>
          <p:cNvPr id="44" name="Rectangle: Rounded Corners 43">
            <a:extLst>
              <a:ext uri="{FF2B5EF4-FFF2-40B4-BE49-F238E27FC236}">
                <a16:creationId xmlns:a16="http://schemas.microsoft.com/office/drawing/2014/main" id="{0CAFF8AB-496F-45B1-8879-7D5847447CDB}"/>
              </a:ext>
            </a:extLst>
          </p:cNvPr>
          <p:cNvSpPr/>
          <p:nvPr/>
        </p:nvSpPr>
        <p:spPr>
          <a:xfrm>
            <a:off x="1734092" y="5606992"/>
            <a:ext cx="6423790" cy="831273"/>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The Government Finance Officers Association (GFOA) has developed </a:t>
            </a:r>
            <a:r>
              <a:rPr lang="en-US" sz="1400" dirty="0">
                <a:solidFill>
                  <a:schemeClr val="tx1"/>
                </a:solidFill>
                <a:hlinkClick r:id="rId11"/>
              </a:rPr>
              <a:t>a revenue loss calculator</a:t>
            </a:r>
            <a:r>
              <a:rPr lang="en-US" sz="1400" dirty="0">
                <a:solidFill>
                  <a:schemeClr val="tx1"/>
                </a:solidFill>
              </a:rPr>
              <a:t> that can help in determining your formula-based revenue loss in compliance with the Final Rule.</a:t>
            </a:r>
          </a:p>
        </p:txBody>
      </p:sp>
      <p:sp>
        <p:nvSpPr>
          <p:cNvPr id="45" name="Oval 44">
            <a:extLst>
              <a:ext uri="{FF2B5EF4-FFF2-40B4-BE49-F238E27FC236}">
                <a16:creationId xmlns:a16="http://schemas.microsoft.com/office/drawing/2014/main" id="{7DC56649-2683-4235-9EE0-86674112E348}"/>
              </a:ext>
            </a:extLst>
          </p:cNvPr>
          <p:cNvSpPr/>
          <p:nvPr/>
        </p:nvSpPr>
        <p:spPr bwMode="ltGray">
          <a:xfrm>
            <a:off x="919502" y="5734279"/>
            <a:ext cx="612000" cy="612000"/>
          </a:xfrm>
          <a:prstGeom prst="ellipse">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pic>
        <p:nvPicPr>
          <p:cNvPr id="46" name="Graphic 45" descr="Lightbulb outline">
            <a:extLst>
              <a:ext uri="{FF2B5EF4-FFF2-40B4-BE49-F238E27FC236}">
                <a16:creationId xmlns:a16="http://schemas.microsoft.com/office/drawing/2014/main" id="{CCC66B4B-1DDF-4B74-8BF4-66AD9A1137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6902" y="5811679"/>
            <a:ext cx="457200" cy="457200"/>
          </a:xfrm>
          <a:prstGeom prst="rect">
            <a:avLst/>
          </a:prstGeom>
        </p:spPr>
      </p:pic>
    </p:spTree>
    <p:extLst>
      <p:ext uri="{BB962C8B-B14F-4D97-AF65-F5344CB8AC3E}">
        <p14:creationId xmlns:p14="http://schemas.microsoft.com/office/powerpoint/2010/main" val="345702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218156-8F5D-4D9D-B48E-D3975ADFC815}"/>
              </a:ext>
            </a:extLst>
          </p:cNvPr>
          <p:cNvSpPr>
            <a:spLocks noGrp="1"/>
          </p:cNvSpPr>
          <p:nvPr>
            <p:ph type="sldNum" sz="quarter" idx="11"/>
          </p:nvPr>
        </p:nvSpPr>
        <p:spPr/>
        <p:txBody>
          <a:bodyPr/>
          <a:lstStyle/>
          <a:p>
            <a:fld id="{A5ADF824-5DA6-8947-92A8-11800B62386F}" type="slidenum">
              <a:rPr lang="en-US" smtClean="0"/>
              <a:t>18</a:t>
            </a:fld>
            <a:endParaRPr lang="en-US"/>
          </a:p>
        </p:txBody>
      </p:sp>
      <p:sp>
        <p:nvSpPr>
          <p:cNvPr id="7" name="Title 6">
            <a:extLst>
              <a:ext uri="{FF2B5EF4-FFF2-40B4-BE49-F238E27FC236}">
                <a16:creationId xmlns:a16="http://schemas.microsoft.com/office/drawing/2014/main" id="{2E18FB41-9AB8-4A09-96D6-A924131B7CB2}"/>
              </a:ext>
            </a:extLst>
          </p:cNvPr>
          <p:cNvSpPr>
            <a:spLocks noGrp="1"/>
          </p:cNvSpPr>
          <p:nvPr>
            <p:ph type="ctrTitle"/>
          </p:nvPr>
        </p:nvSpPr>
        <p:spPr>
          <a:xfrm>
            <a:off x="453389" y="3035737"/>
            <a:ext cx="6912299" cy="1337973"/>
          </a:xfrm>
        </p:spPr>
        <p:txBody>
          <a:bodyPr>
            <a:normAutofit fontScale="90000"/>
          </a:bodyPr>
          <a:lstStyle/>
          <a:p>
            <a:r>
              <a:rPr lang="en-US" dirty="0"/>
              <a:t>For any funds over $10 million or your calculated revenue loss…</a:t>
            </a:r>
          </a:p>
        </p:txBody>
      </p:sp>
      <p:sp>
        <p:nvSpPr>
          <p:cNvPr id="4" name="Date Placeholder 3">
            <a:extLst>
              <a:ext uri="{FF2B5EF4-FFF2-40B4-BE49-F238E27FC236}">
                <a16:creationId xmlns:a16="http://schemas.microsoft.com/office/drawing/2014/main" id="{CDF0F406-AE0A-47E6-B0A9-73BA814A3AD4}"/>
              </a:ext>
            </a:extLst>
          </p:cNvPr>
          <p:cNvSpPr>
            <a:spLocks noGrp="1"/>
          </p:cNvSpPr>
          <p:nvPr>
            <p:ph type="dt" sz="half" idx="10"/>
          </p:nvPr>
        </p:nvSpPr>
        <p:spPr/>
        <p:txBody>
          <a:bodyPr/>
          <a:lstStyle/>
          <a:p>
            <a:fld id="{D9F8B033-6A9E-E74E-B35C-3176DAA41691}" type="datetime4">
              <a:rPr lang="en-US" smtClean="0"/>
              <a:t>January 27, 2022</a:t>
            </a:fld>
            <a:endParaRPr lang="en-US"/>
          </a:p>
        </p:txBody>
      </p:sp>
    </p:spTree>
    <p:extLst>
      <p:ext uri="{BB962C8B-B14F-4D97-AF65-F5344CB8AC3E}">
        <p14:creationId xmlns:p14="http://schemas.microsoft.com/office/powerpoint/2010/main" val="400354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F32AB8-AEA4-4DDE-B0DC-3EB207B9EBE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BA9824E8-772D-43BB-AFF5-907298100F93}"/>
              </a:ext>
            </a:extLst>
          </p:cNvPr>
          <p:cNvSpPr>
            <a:spLocks noGrp="1"/>
          </p:cNvSpPr>
          <p:nvPr>
            <p:ph type="sldNum" sz="quarter" idx="12"/>
          </p:nvPr>
        </p:nvSpPr>
        <p:spPr/>
        <p:txBody>
          <a:bodyPr/>
          <a:lstStyle/>
          <a:p>
            <a:fld id="{A5ADF824-5DA6-8947-92A8-11800B62386F}" type="slidenum">
              <a:rPr lang="en-US" smtClean="0"/>
              <a:t>19</a:t>
            </a:fld>
            <a:endParaRPr lang="en-US"/>
          </a:p>
        </p:txBody>
      </p:sp>
      <p:graphicFrame>
        <p:nvGraphicFramePr>
          <p:cNvPr id="6" name="Table 6">
            <a:extLst>
              <a:ext uri="{FF2B5EF4-FFF2-40B4-BE49-F238E27FC236}">
                <a16:creationId xmlns:a16="http://schemas.microsoft.com/office/drawing/2014/main" id="{105ACA98-9120-4216-B667-A3B1229AAA21}"/>
              </a:ext>
            </a:extLst>
          </p:cNvPr>
          <p:cNvGraphicFramePr>
            <a:graphicFrameLocks noGrp="1"/>
          </p:cNvGraphicFramePr>
          <p:nvPr>
            <p:extLst>
              <p:ext uri="{D42A27DB-BD31-4B8C-83A1-F6EECF244321}">
                <p14:modId xmlns:p14="http://schemas.microsoft.com/office/powerpoint/2010/main" val="2781002700"/>
              </p:ext>
            </p:extLst>
          </p:nvPr>
        </p:nvGraphicFramePr>
        <p:xfrm>
          <a:off x="628650" y="1041998"/>
          <a:ext cx="7886700" cy="5219493"/>
        </p:xfrm>
        <a:graphic>
          <a:graphicData uri="http://schemas.openxmlformats.org/drawingml/2006/table">
            <a:tbl>
              <a:tblPr firstRow="1" bandRow="1">
                <a:tableStyleId>{F5AB1C69-6EDB-4FF4-983F-18BD219EF322}</a:tableStyleId>
              </a:tblPr>
              <a:tblGrid>
                <a:gridCol w="2139950">
                  <a:extLst>
                    <a:ext uri="{9D8B030D-6E8A-4147-A177-3AD203B41FA5}">
                      <a16:colId xmlns:a16="http://schemas.microsoft.com/office/drawing/2014/main" val="3666620884"/>
                    </a:ext>
                  </a:extLst>
                </a:gridCol>
                <a:gridCol w="5746750">
                  <a:extLst>
                    <a:ext uri="{9D8B030D-6E8A-4147-A177-3AD203B41FA5}">
                      <a16:colId xmlns:a16="http://schemas.microsoft.com/office/drawing/2014/main" val="4035384837"/>
                    </a:ext>
                  </a:extLst>
                </a:gridCol>
              </a:tblGrid>
              <a:tr h="309871">
                <a:tc>
                  <a:txBody>
                    <a:bodyPr/>
                    <a:lstStyle/>
                    <a:p>
                      <a:pPr>
                        <a:spcBef>
                          <a:spcPts val="300"/>
                        </a:spcBef>
                        <a:spcAft>
                          <a:spcPts val="300"/>
                        </a:spcAft>
                      </a:pPr>
                      <a:r>
                        <a:rPr lang="en-US" sz="1200" dirty="0">
                          <a:latin typeface="Arial"/>
                          <a:cs typeface="Arial"/>
                        </a:rPr>
                        <a:t>Category</a:t>
                      </a:r>
                    </a:p>
                  </a:txBody>
                  <a:tcPr anchor="ctr"/>
                </a:tc>
                <a:tc>
                  <a:txBody>
                    <a:bodyPr/>
                    <a:lstStyle/>
                    <a:p>
                      <a:pPr>
                        <a:spcBef>
                          <a:spcPts val="300"/>
                        </a:spcBef>
                        <a:spcAft>
                          <a:spcPts val="300"/>
                        </a:spcAft>
                      </a:pPr>
                      <a:r>
                        <a:rPr lang="en-US" sz="1200" dirty="0">
                          <a:latin typeface="Arial"/>
                          <a:cs typeface="Arial"/>
                        </a:rPr>
                        <a:t>Change </a:t>
                      </a:r>
                      <a:endParaRPr 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7780981"/>
                  </a:ext>
                </a:extLst>
              </a:tr>
              <a:tr h="1044448">
                <a:tc>
                  <a:txBody>
                    <a:bodyPr/>
                    <a:lstStyle/>
                    <a:p>
                      <a:pPr>
                        <a:spcBef>
                          <a:spcPts val="300"/>
                        </a:spcBef>
                        <a:spcAft>
                          <a:spcPts val="300"/>
                        </a:spcAft>
                      </a:pPr>
                      <a:r>
                        <a:rPr lang="en-US" sz="1300" b="1" dirty="0">
                          <a:solidFill>
                            <a:schemeClr val="tx2"/>
                          </a:solidFill>
                          <a:latin typeface="Arial"/>
                          <a:cs typeface="Arial"/>
                        </a:rPr>
                        <a:t>Responding to Public Health and Economic Impacts</a:t>
                      </a:r>
                    </a:p>
                  </a:txBody>
                  <a:tcPr anchor="ctr"/>
                </a:tc>
                <a:tc>
                  <a:txBody>
                    <a:bodyPr/>
                    <a:lstStyle/>
                    <a:p>
                      <a:pPr marL="285750" indent="-285750">
                        <a:spcBef>
                          <a:spcPts val="300"/>
                        </a:spcBef>
                        <a:spcAft>
                          <a:spcPts val="300"/>
                        </a:spcAft>
                        <a:buFont typeface="Arial" panose="020B0604020202020204" pitchFamily="34" charset="0"/>
                        <a:buChar char="•"/>
                      </a:pPr>
                      <a:r>
                        <a:rPr lang="en-US" sz="1300" dirty="0">
                          <a:latin typeface="Arial"/>
                          <a:cs typeface="Arial"/>
                        </a:rPr>
                        <a:t>Clearer definitions of </a:t>
                      </a:r>
                      <a:r>
                        <a:rPr lang="en-US" sz="1300" b="1" dirty="0">
                          <a:solidFill>
                            <a:schemeClr val="tx2"/>
                          </a:solidFill>
                          <a:latin typeface="Arial"/>
                          <a:cs typeface="Arial"/>
                        </a:rPr>
                        <a:t>who is an eligible beneficiary of assistance </a:t>
                      </a:r>
                      <a:r>
                        <a:rPr lang="en-US" sz="1300" dirty="0">
                          <a:latin typeface="Arial"/>
                          <a:cs typeface="Arial"/>
                        </a:rPr>
                        <a:t>(including low- and moderate-income definition) and </a:t>
                      </a:r>
                      <a:r>
                        <a:rPr lang="en-US" sz="1300" b="1" dirty="0">
                          <a:solidFill>
                            <a:schemeClr val="tx2"/>
                          </a:solidFill>
                          <a:latin typeface="Arial"/>
                          <a:cs typeface="Arial"/>
                        </a:rPr>
                        <a:t>eligible forms of assistance</a:t>
                      </a:r>
                    </a:p>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a:cs typeface="Arial"/>
                        </a:rPr>
                        <a:t>Allows categorical eligibility (Medicaid/SNAP/TANF) </a:t>
                      </a:r>
                      <a:r>
                        <a:rPr lang="en-US" sz="1300" b="0" dirty="0">
                          <a:solidFill>
                            <a:schemeClr val="tx1"/>
                          </a:solidFill>
                          <a:latin typeface="Arial"/>
                          <a:cs typeface="Arial"/>
                        </a:rPr>
                        <a:t>for some federal programs</a:t>
                      </a:r>
                    </a:p>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a:cs typeface="Arial"/>
                        </a:rPr>
                        <a:t>Broader uses and more flexibility </a:t>
                      </a:r>
                      <a:r>
                        <a:rPr lang="en-US" sz="1300" dirty="0">
                          <a:latin typeface="Arial"/>
                          <a:cs typeface="Arial"/>
                        </a:rPr>
                        <a:t>in providing public sector employment support</a:t>
                      </a:r>
                    </a:p>
                  </a:txBody>
                  <a:tcPr anchor="ctr"/>
                </a:tc>
                <a:extLst>
                  <a:ext uri="{0D108BD9-81ED-4DB2-BD59-A6C34878D82A}">
                    <a16:rowId xmlns:a16="http://schemas.microsoft.com/office/drawing/2014/main" val="715910993"/>
                  </a:ext>
                </a:extLst>
              </a:tr>
              <a:tr h="471680">
                <a:tc>
                  <a:txBody>
                    <a:bodyPr/>
                    <a:lstStyle/>
                    <a:p>
                      <a:pPr>
                        <a:spcBef>
                          <a:spcPts val="300"/>
                        </a:spcBef>
                        <a:spcAft>
                          <a:spcPts val="300"/>
                        </a:spcAft>
                      </a:pPr>
                      <a:r>
                        <a:rPr lang="en-US" sz="1300" b="1" dirty="0">
                          <a:solidFill>
                            <a:schemeClr val="tx2"/>
                          </a:solidFill>
                          <a:latin typeface="Arial"/>
                          <a:cs typeface="Arial"/>
                        </a:rPr>
                        <a:t>Premium Pay</a:t>
                      </a:r>
                    </a:p>
                  </a:txBody>
                  <a:tcPr anchor="ctr"/>
                </a:tc>
                <a:tc>
                  <a:txBody>
                    <a:bodyPr/>
                    <a:lstStyle/>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a:cs typeface="Arial"/>
                        </a:rPr>
                        <a:t>Expanded list of sectors and occupations </a:t>
                      </a:r>
                      <a:r>
                        <a:rPr lang="en-US" sz="1300" dirty="0">
                          <a:latin typeface="Arial"/>
                          <a:cs typeface="Arial"/>
                        </a:rPr>
                        <a:t>eligible for premium pay</a:t>
                      </a:r>
                    </a:p>
                  </a:txBody>
                  <a:tcPr anchor="ctr"/>
                </a:tc>
                <a:extLst>
                  <a:ext uri="{0D108BD9-81ED-4DB2-BD59-A6C34878D82A}">
                    <a16:rowId xmlns:a16="http://schemas.microsoft.com/office/drawing/2014/main" val="4288367612"/>
                  </a:ext>
                </a:extLst>
              </a:tr>
              <a:tr h="810822">
                <a:tc>
                  <a:txBody>
                    <a:bodyPr/>
                    <a:lstStyle/>
                    <a:p>
                      <a:pPr>
                        <a:spcBef>
                          <a:spcPts val="300"/>
                        </a:spcBef>
                        <a:spcAft>
                          <a:spcPts val="300"/>
                        </a:spcAft>
                      </a:pPr>
                      <a:r>
                        <a:rPr lang="en-US" sz="1300" b="1" dirty="0">
                          <a:solidFill>
                            <a:schemeClr val="tx2"/>
                          </a:solidFill>
                          <a:latin typeface="Arial"/>
                          <a:cs typeface="Arial"/>
                        </a:rPr>
                        <a:t>Water and Sewer Infrastructure</a:t>
                      </a:r>
                    </a:p>
                  </a:txBody>
                  <a:tcPr anchor="ctr"/>
                </a:tc>
                <a:tc>
                  <a:txBody>
                    <a:bodyPr/>
                    <a:lstStyle/>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a:cs typeface="Arial"/>
                        </a:rPr>
                        <a:t>Broadened eligibility </a:t>
                      </a:r>
                      <a:r>
                        <a:rPr lang="en-US" sz="1300" dirty="0">
                          <a:latin typeface="Arial"/>
                          <a:cs typeface="Arial"/>
                        </a:rPr>
                        <a:t>of projects (including stormwater infrastructure, residential wells, lead remediation, and certain rehabilitations of dams and reservoirs)</a:t>
                      </a:r>
                    </a:p>
                  </a:txBody>
                  <a:tcPr anchor="ctr"/>
                </a:tc>
                <a:extLst>
                  <a:ext uri="{0D108BD9-81ED-4DB2-BD59-A6C34878D82A}">
                    <a16:rowId xmlns:a16="http://schemas.microsoft.com/office/drawing/2014/main" val="1967919271"/>
                  </a:ext>
                </a:extLst>
              </a:tr>
              <a:tr h="724803">
                <a:tc>
                  <a:txBody>
                    <a:bodyPr/>
                    <a:lstStyle/>
                    <a:p>
                      <a:pPr>
                        <a:spcBef>
                          <a:spcPts val="300"/>
                        </a:spcBef>
                        <a:spcAft>
                          <a:spcPts val="300"/>
                        </a:spcAft>
                      </a:pPr>
                      <a:r>
                        <a:rPr lang="en-US" sz="1300" b="1" dirty="0">
                          <a:solidFill>
                            <a:schemeClr val="tx2"/>
                          </a:solidFill>
                          <a:latin typeface="Arial"/>
                          <a:cs typeface="Arial"/>
                        </a:rPr>
                        <a:t>Broadband Infrastructure</a:t>
                      </a:r>
                    </a:p>
                  </a:txBody>
                  <a:tcPr anchor="ctr"/>
                </a:tc>
                <a:tc>
                  <a:txBody>
                    <a:bodyPr/>
                    <a:lstStyle/>
                    <a:p>
                      <a:pPr marL="285750" indent="-285750">
                        <a:spcBef>
                          <a:spcPts val="300"/>
                        </a:spcBef>
                        <a:spcAft>
                          <a:spcPts val="300"/>
                        </a:spcAft>
                        <a:buFont typeface="Arial" panose="020B0604020202020204" pitchFamily="34" charset="0"/>
                        <a:buChar char="•"/>
                      </a:pPr>
                      <a:r>
                        <a:rPr lang="en-US" sz="1300" b="0" dirty="0">
                          <a:solidFill>
                            <a:schemeClr val="tx1"/>
                          </a:solidFill>
                          <a:latin typeface="Arial"/>
                          <a:cs typeface="Arial"/>
                        </a:rPr>
                        <a:t>Broadened eligibility – now includes </a:t>
                      </a:r>
                      <a:r>
                        <a:rPr lang="en-US" sz="1300" b="1" dirty="0">
                          <a:solidFill>
                            <a:schemeClr val="tx2"/>
                          </a:solidFill>
                          <a:latin typeface="Arial"/>
                          <a:cs typeface="Arial"/>
                        </a:rPr>
                        <a:t>cybersecurity investments</a:t>
                      </a:r>
                    </a:p>
                    <a:p>
                      <a:pPr marL="285750" indent="-285750">
                        <a:spcBef>
                          <a:spcPts val="300"/>
                        </a:spcBef>
                        <a:spcAft>
                          <a:spcPts val="300"/>
                        </a:spcAft>
                        <a:buFont typeface="Arial" panose="020B0604020202020204" pitchFamily="34" charset="0"/>
                        <a:buChar char="•"/>
                      </a:pPr>
                      <a:r>
                        <a:rPr lang="en-US" sz="1300" dirty="0">
                          <a:latin typeface="Arial"/>
                          <a:cs typeface="Arial"/>
                        </a:rPr>
                        <a:t>New </a:t>
                      </a:r>
                      <a:r>
                        <a:rPr lang="en-US" sz="1300" b="1" dirty="0">
                          <a:solidFill>
                            <a:schemeClr val="tx2"/>
                          </a:solidFill>
                          <a:latin typeface="Arial"/>
                          <a:cs typeface="Arial"/>
                        </a:rPr>
                        <a:t>low-income subsidy requirement </a:t>
                      </a:r>
                      <a:r>
                        <a:rPr lang="en-US" sz="1300" dirty="0">
                          <a:latin typeface="Arial"/>
                          <a:cs typeface="Arial"/>
                        </a:rPr>
                        <a:t>for projects serving households</a:t>
                      </a:r>
                    </a:p>
                  </a:txBody>
                  <a:tcPr anchor="ctr"/>
                </a:tc>
                <a:extLst>
                  <a:ext uri="{0D108BD9-81ED-4DB2-BD59-A6C34878D82A}">
                    <a16:rowId xmlns:a16="http://schemas.microsoft.com/office/drawing/2014/main" val="1562459095"/>
                  </a:ext>
                </a:extLst>
              </a:tr>
              <a:tr h="866572">
                <a:tc>
                  <a:txBody>
                    <a:bodyPr/>
                    <a:lstStyle/>
                    <a:p>
                      <a:pPr>
                        <a:spcBef>
                          <a:spcPts val="300"/>
                        </a:spcBef>
                        <a:spcAft>
                          <a:spcPts val="300"/>
                        </a:spcAft>
                      </a:pPr>
                      <a:r>
                        <a:rPr lang="en-US" sz="1300" b="1" dirty="0">
                          <a:solidFill>
                            <a:schemeClr val="tx2"/>
                          </a:solidFill>
                          <a:latin typeface="Arial"/>
                          <a:cs typeface="Arial"/>
                        </a:rPr>
                        <a:t>Other New Themes</a:t>
                      </a:r>
                    </a:p>
                  </a:txBody>
                  <a:tcPr anchor="ctr"/>
                </a:tc>
                <a:tc>
                  <a:txBody>
                    <a:bodyPr/>
                    <a:lstStyle/>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panose="020B0604020202020204" pitchFamily="34" charset="0"/>
                          <a:cs typeface="Arial" panose="020B0604020202020204" pitchFamily="34" charset="0"/>
                        </a:rPr>
                        <a:t>Reorganization </a:t>
                      </a:r>
                      <a:r>
                        <a:rPr lang="en-US" sz="1300" b="0" dirty="0">
                          <a:solidFill>
                            <a:schemeClr val="tx1"/>
                          </a:solidFill>
                          <a:latin typeface="Arial" panose="020B0604020202020204" pitchFamily="34" charset="0"/>
                          <a:cs typeface="Arial" panose="020B0604020202020204" pitchFamily="34" charset="0"/>
                        </a:rPr>
                        <a:t>of guidance with </a:t>
                      </a:r>
                      <a:r>
                        <a:rPr lang="en-US" sz="1300" b="1" dirty="0">
                          <a:solidFill>
                            <a:schemeClr val="tx2"/>
                          </a:solidFill>
                          <a:latin typeface="Arial" panose="020B0604020202020204" pitchFamily="34" charset="0"/>
                          <a:cs typeface="Arial" panose="020B0604020202020204" pitchFamily="34" charset="0"/>
                        </a:rPr>
                        <a:t>clearer framework for eligibility</a:t>
                      </a:r>
                      <a:r>
                        <a:rPr lang="en-US" sz="1300" b="0" dirty="0">
                          <a:solidFill>
                            <a:schemeClr val="tx1"/>
                          </a:solidFill>
                          <a:latin typeface="Arial" panose="020B0604020202020204" pitchFamily="34" charset="0"/>
                          <a:cs typeface="Arial" panose="020B0604020202020204" pitchFamily="34" charset="0"/>
                        </a:rPr>
                        <a:t> under each statutory use</a:t>
                      </a:r>
                      <a:endParaRPr lang="en-US" sz="1300" b="1" dirty="0">
                        <a:solidFill>
                          <a:schemeClr val="tx2"/>
                        </a:solidFill>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r>
                        <a:rPr lang="en-US" sz="1300" b="1" dirty="0">
                          <a:solidFill>
                            <a:schemeClr val="tx2"/>
                          </a:solidFill>
                          <a:latin typeface="Arial" panose="020B0604020202020204" pitchFamily="34" charset="0"/>
                          <a:cs typeface="Arial" panose="020B0604020202020204" pitchFamily="34" charset="0"/>
                        </a:rPr>
                        <a:t>Framework for evaluating eligible uses </a:t>
                      </a:r>
                      <a:r>
                        <a:rPr lang="en-US" sz="1300" dirty="0">
                          <a:latin typeface="Arial" panose="020B0604020202020204" pitchFamily="34" charset="0"/>
                          <a:cs typeface="Arial" panose="020B0604020202020204" pitchFamily="34" charset="0"/>
                        </a:rPr>
                        <a:t>beyond those listed in the guidance</a:t>
                      </a:r>
                    </a:p>
                    <a:p>
                      <a:pPr marL="285750" indent="-285750">
                        <a:spcBef>
                          <a:spcPts val="300"/>
                        </a:spcBef>
                        <a:spcAft>
                          <a:spcPts val="300"/>
                        </a:spcAft>
                        <a:buFont typeface="Arial" panose="020B0604020202020204" pitchFamily="34" charset="0"/>
                        <a:buChar char="•"/>
                      </a:pPr>
                      <a:r>
                        <a:rPr lang="en-US" sz="1300" dirty="0">
                          <a:latin typeface="Arial" panose="020B0604020202020204" pitchFamily="34" charset="0"/>
                          <a:cs typeface="Arial" panose="020B0604020202020204" pitchFamily="34" charset="0"/>
                        </a:rPr>
                        <a:t>Eligibility criteria for </a:t>
                      </a:r>
                      <a:r>
                        <a:rPr lang="en-US" sz="1300" b="1" dirty="0">
                          <a:solidFill>
                            <a:schemeClr val="tx2"/>
                          </a:solidFill>
                          <a:latin typeface="Arial" panose="020B0604020202020204" pitchFamily="34" charset="0"/>
                          <a:cs typeface="Arial" panose="020B0604020202020204" pitchFamily="34" charset="0"/>
                        </a:rPr>
                        <a:t>capital projects</a:t>
                      </a:r>
                    </a:p>
                  </a:txBody>
                  <a:tcPr anchor="ctr"/>
                </a:tc>
                <a:extLst>
                  <a:ext uri="{0D108BD9-81ED-4DB2-BD59-A6C34878D82A}">
                    <a16:rowId xmlns:a16="http://schemas.microsoft.com/office/drawing/2014/main" val="1874975087"/>
                  </a:ext>
                </a:extLst>
              </a:tr>
            </a:tbl>
          </a:graphicData>
        </a:graphic>
      </p:graphicFrame>
      <p:sp>
        <p:nvSpPr>
          <p:cNvPr id="8" name="Title 5">
            <a:extLst>
              <a:ext uri="{FF2B5EF4-FFF2-40B4-BE49-F238E27FC236}">
                <a16:creationId xmlns:a16="http://schemas.microsoft.com/office/drawing/2014/main" id="{C29EF631-27C2-430F-88E5-86F0DA7C630D}"/>
              </a:ext>
            </a:extLst>
          </p:cNvPr>
          <p:cNvSpPr txBox="1">
            <a:spLocks/>
          </p:cNvSpPr>
          <p:nvPr/>
        </p:nvSpPr>
        <p:spPr>
          <a:xfrm>
            <a:off x="475893" y="215949"/>
            <a:ext cx="7886700" cy="115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Arial" panose="020B0604020202020204" pitchFamily="34" charset="0"/>
                <a:ea typeface="+mj-ea"/>
                <a:cs typeface="Arial" panose="020B0604020202020204" pitchFamily="34" charset="0"/>
              </a:defRPr>
            </a:lvl1pPr>
          </a:lstStyle>
          <a:p>
            <a:r>
              <a:rPr lang="en-US" sz="2400" dirty="0"/>
              <a:t>Top Line Changes from the IFR to the Final Rule</a:t>
            </a:r>
          </a:p>
        </p:txBody>
      </p:sp>
    </p:spTree>
    <p:extLst>
      <p:ext uri="{BB962C8B-B14F-4D97-AF65-F5344CB8AC3E}">
        <p14:creationId xmlns:p14="http://schemas.microsoft.com/office/powerpoint/2010/main" val="113179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790FB-6B96-644B-9C49-D387E157ED59}"/>
              </a:ext>
            </a:extLst>
          </p:cNvPr>
          <p:cNvSpPr>
            <a:spLocks noGrp="1"/>
          </p:cNvSpPr>
          <p:nvPr>
            <p:ph type="dt" sz="half" idx="10"/>
          </p:nvPr>
        </p:nvSpPr>
        <p:spPr/>
        <p:txBody>
          <a:bodyPr/>
          <a:lstStyle/>
          <a:p>
            <a:fld id="{1F5713E5-842B-8A42-A10D-936751D9B157}" type="datetime4">
              <a:rPr lang="en-US" smtClean="0"/>
              <a:t>January 27, 2022</a:t>
            </a:fld>
            <a:endParaRPr lang="en-US"/>
          </a:p>
        </p:txBody>
      </p:sp>
      <p:sp>
        <p:nvSpPr>
          <p:cNvPr id="3" name="Slide Number Placeholder 2">
            <a:extLst>
              <a:ext uri="{FF2B5EF4-FFF2-40B4-BE49-F238E27FC236}">
                <a16:creationId xmlns:a16="http://schemas.microsoft.com/office/drawing/2014/main" id="{AF9C9ADF-D588-7B44-AEC3-D164BA01FF7E}"/>
              </a:ext>
            </a:extLst>
          </p:cNvPr>
          <p:cNvSpPr>
            <a:spLocks noGrp="1"/>
          </p:cNvSpPr>
          <p:nvPr>
            <p:ph type="sldNum" sz="quarter" idx="11"/>
          </p:nvPr>
        </p:nvSpPr>
        <p:spPr/>
        <p:txBody>
          <a:bodyPr/>
          <a:lstStyle/>
          <a:p>
            <a:fld id="{74FF1622-8342-4547-97A2-32A778486B47}" type="slidenum">
              <a:rPr lang="en-US" smtClean="0"/>
              <a:pPr/>
              <a:t>2</a:t>
            </a:fld>
            <a:endParaRPr lang="en-US" dirty="0"/>
          </a:p>
        </p:txBody>
      </p:sp>
      <p:sp>
        <p:nvSpPr>
          <p:cNvPr id="7" name="Title 4">
            <a:extLst>
              <a:ext uri="{FF2B5EF4-FFF2-40B4-BE49-F238E27FC236}">
                <a16:creationId xmlns:a16="http://schemas.microsoft.com/office/drawing/2014/main" id="{C96356EE-D127-5E43-8362-AB985F633BC7}"/>
              </a:ext>
            </a:extLst>
          </p:cNvPr>
          <p:cNvSpPr>
            <a:spLocks noGrp="1"/>
          </p:cNvSpPr>
          <p:nvPr>
            <p:ph type="title"/>
          </p:nvPr>
        </p:nvSpPr>
        <p:spPr>
          <a:xfrm>
            <a:off x="3537709" y="1691271"/>
            <a:ext cx="5287266" cy="643176"/>
          </a:xfrm>
        </p:spPr>
        <p:txBody>
          <a:bodyPr/>
          <a:lstStyle/>
          <a:p>
            <a:r>
              <a:rPr lang="en-US" dirty="0">
                <a:solidFill>
                  <a:srgbClr val="03647A"/>
                </a:solidFill>
              </a:rPr>
              <a:t>Table of Contents</a:t>
            </a:r>
          </a:p>
        </p:txBody>
      </p:sp>
      <p:sp>
        <p:nvSpPr>
          <p:cNvPr id="8" name="Content Placeholder 5">
            <a:extLst>
              <a:ext uri="{FF2B5EF4-FFF2-40B4-BE49-F238E27FC236}">
                <a16:creationId xmlns:a16="http://schemas.microsoft.com/office/drawing/2014/main" id="{133FCC65-B120-AC41-8D34-3D2C5928B272}"/>
              </a:ext>
            </a:extLst>
          </p:cNvPr>
          <p:cNvSpPr txBox="1">
            <a:spLocks/>
          </p:cNvSpPr>
          <p:nvPr/>
        </p:nvSpPr>
        <p:spPr>
          <a:xfrm>
            <a:off x="3581977" y="2334131"/>
            <a:ext cx="5243513" cy="3110078"/>
          </a:xfrm>
          <a:prstGeom prst="rect">
            <a:avLst/>
          </a:prstGeom>
        </p:spPr>
        <p:txBody>
          <a:bodyPr vert="horz" lIns="68580" tIns="34290" rIns="68580" bIns="3429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800" dirty="0"/>
              <a:t>Overview of SLFRF Final Rule</a:t>
            </a:r>
          </a:p>
          <a:p>
            <a:pPr>
              <a:spcBef>
                <a:spcPts val="1800"/>
              </a:spcBef>
            </a:pPr>
            <a:r>
              <a:rPr lang="en-US" sz="1800" dirty="0"/>
              <a:t>Summary of Key Provisions for Awards Less Than $10 Million</a:t>
            </a:r>
          </a:p>
          <a:p>
            <a:pPr>
              <a:spcBef>
                <a:spcPts val="1800"/>
              </a:spcBef>
            </a:pPr>
            <a:r>
              <a:rPr lang="en-US" sz="1800" dirty="0"/>
              <a:t>Summary of Key Provisions for Awards Greater Than $10 Million</a:t>
            </a:r>
          </a:p>
          <a:p>
            <a:endParaRPr lang="en-US" sz="1800" dirty="0"/>
          </a:p>
        </p:txBody>
      </p:sp>
      <p:pic>
        <p:nvPicPr>
          <p:cNvPr id="10" name="Picture Placeholder 9" descr="A group of people jumping in the air&#10;&#10;Description automatically generated with low confidence">
            <a:extLst>
              <a:ext uri="{FF2B5EF4-FFF2-40B4-BE49-F238E27FC236}">
                <a16:creationId xmlns:a16="http://schemas.microsoft.com/office/drawing/2014/main" id="{0DB91809-0AF5-9F4E-BD26-ECC7734B9630}"/>
              </a:ext>
            </a:extLst>
          </p:cNvPr>
          <p:cNvPicPr>
            <a:picLocks noGrp="1" noChangeAspect="1"/>
          </p:cNvPicPr>
          <p:nvPr>
            <p:ph type="pic" idx="12"/>
          </p:nvPr>
        </p:nvPicPr>
        <p:blipFill>
          <a:blip r:embed="rId3" cstate="print">
            <a:extLst>
              <a:ext uri="{28A0092B-C50C-407E-A947-70E740481C1C}">
                <a14:useLocalDpi xmlns:a14="http://schemas.microsoft.com/office/drawing/2010/main"/>
              </a:ext>
            </a:extLst>
          </a:blip>
          <a:srcRect l="330" r="330"/>
          <a:stretch>
            <a:fillRect/>
          </a:stretch>
        </p:blipFill>
        <p:spPr>
          <a:prstGeom prst="rect">
            <a:avLst/>
          </a:prstGeom>
        </p:spPr>
      </p:pic>
    </p:spTree>
    <p:extLst>
      <p:ext uri="{BB962C8B-B14F-4D97-AF65-F5344CB8AC3E}">
        <p14:creationId xmlns:p14="http://schemas.microsoft.com/office/powerpoint/2010/main" val="394667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199436"/>
            <a:ext cx="7886700" cy="1026794"/>
          </a:xfrm>
        </p:spPr>
        <p:txBody>
          <a:bodyPr>
            <a:normAutofit/>
          </a:bodyPr>
          <a:lstStyle/>
          <a:p>
            <a:r>
              <a:rPr lang="en-US" sz="2800"/>
              <a:t>Updates to Responding to Public Health and Economic Impacts of COVID-19 (1/4)</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20</a:t>
            </a:fld>
            <a:endParaRPr lang="en-US"/>
          </a:p>
        </p:txBody>
      </p:sp>
      <p:sp>
        <p:nvSpPr>
          <p:cNvPr id="3" name="TextBox 2">
            <a:extLst>
              <a:ext uri="{FF2B5EF4-FFF2-40B4-BE49-F238E27FC236}">
                <a16:creationId xmlns:a16="http://schemas.microsoft.com/office/drawing/2014/main" id="{FBDEC482-E438-4E8A-8E2A-B46A7CC55914}"/>
              </a:ext>
            </a:extLst>
          </p:cNvPr>
          <p:cNvSpPr txBox="1"/>
          <p:nvPr/>
        </p:nvSpPr>
        <p:spPr>
          <a:xfrm>
            <a:off x="544984" y="1359391"/>
            <a:ext cx="7661189" cy="3293209"/>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Final Rule </a:t>
            </a:r>
            <a:r>
              <a:rPr lang="en-US" sz="1600" b="1" dirty="0">
                <a:solidFill>
                  <a:schemeClr val="tx2"/>
                </a:solidFill>
                <a:latin typeface="Arial" panose="020B0604020202020204" pitchFamily="34" charset="0"/>
                <a:cs typeface="Arial" panose="020B0604020202020204" pitchFamily="34" charset="0"/>
              </a:rPr>
              <a:t>provides examples of eligible beneficiaries by category </a:t>
            </a:r>
            <a:r>
              <a:rPr lang="en-US" sz="1600" dirty="0">
                <a:latin typeface="Arial" panose="020B0604020202020204" pitchFamily="34" charset="0"/>
                <a:cs typeface="Arial" panose="020B0604020202020204" pitchFamily="34" charset="0"/>
              </a:rPr>
              <a:t>(households, communities, small businesses, and nonprofits). In addition, the Final Rule outlines </a:t>
            </a:r>
            <a:r>
              <a:rPr lang="en-US" sz="1600" b="1" dirty="0">
                <a:solidFill>
                  <a:schemeClr val="tx2"/>
                </a:solidFill>
                <a:latin typeface="Arial" panose="020B0604020202020204" pitchFamily="34" charset="0"/>
                <a:cs typeface="Arial" panose="020B0604020202020204" pitchFamily="34" charset="0"/>
              </a:rPr>
              <a:t>examples of eligible forms of assistance</a:t>
            </a:r>
            <a:r>
              <a:rPr lang="en-US" sz="1600" dirty="0">
                <a:latin typeface="Arial" panose="020B0604020202020204" pitchFamily="34" charset="0"/>
                <a:cs typeface="Arial" panose="020B0604020202020204" pitchFamily="34" charset="0"/>
              </a:rPr>
              <a:t> for each of these beneficiaries.</a:t>
            </a:r>
          </a:p>
          <a:p>
            <a:pPr marL="285750" indent="-285750">
              <a:spcBef>
                <a:spcPts val="300"/>
              </a:spcBef>
              <a:spcAft>
                <a:spcPts val="3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Final Rule also </a:t>
            </a:r>
            <a:r>
              <a:rPr lang="en-US" sz="1600" b="1" dirty="0">
                <a:solidFill>
                  <a:schemeClr val="tx2"/>
                </a:solidFill>
                <a:latin typeface="Arial" panose="020B0604020202020204" pitchFamily="34" charset="0"/>
                <a:cs typeface="Arial" panose="020B0604020202020204" pitchFamily="34" charset="0"/>
              </a:rPr>
              <a:t>provides a definition of low- or moderate-income households </a:t>
            </a:r>
            <a:r>
              <a:rPr lang="en-US" sz="1600" dirty="0">
                <a:latin typeface="Arial" panose="020B0604020202020204" pitchFamily="34" charset="0"/>
                <a:cs typeface="Arial" panose="020B0604020202020204" pitchFamily="34" charset="0"/>
              </a:rPr>
              <a:t>and communities that Treasury presumes were negatively impacted by the pandemic and provides a </a:t>
            </a:r>
            <a:r>
              <a:rPr lang="en-US" sz="1600" dirty="0">
                <a:latin typeface="Arial" panose="020B0604020202020204" pitchFamily="34" charset="0"/>
                <a:cs typeface="Arial" panose="020B0604020202020204" pitchFamily="34" charset="0"/>
                <a:hlinkClick r:id="rId3"/>
              </a:rPr>
              <a:t>tool to assist</a:t>
            </a:r>
            <a:r>
              <a:rPr lang="en-US" sz="1600" dirty="0">
                <a:latin typeface="Arial" panose="020B0604020202020204" pitchFamily="34" charset="0"/>
                <a:cs typeface="Arial" panose="020B0604020202020204" pitchFamily="34" charset="0"/>
              </a:rPr>
              <a:t> with determinations on its website:</a:t>
            </a:r>
          </a:p>
          <a:p>
            <a:pPr marL="742950" lvl="1" indent="-285750">
              <a:spcBef>
                <a:spcPts val="300"/>
              </a:spcBef>
              <a:spcAft>
                <a:spcPts val="300"/>
              </a:spcAft>
              <a:buFont typeface="Arial" panose="020B0604020202020204" pitchFamily="34" charset="0"/>
              <a:buChar char="•"/>
            </a:pPr>
            <a:r>
              <a:rPr lang="en-US" sz="1400" i="1" dirty="0">
                <a:latin typeface="Arial" panose="020B0604020202020204" pitchFamily="34" charset="0"/>
                <a:cs typeface="Arial" panose="020B0604020202020204" pitchFamily="34" charset="0"/>
              </a:rPr>
              <a:t>“Low- or moderate-income households and communities are those with (</a:t>
            </a:r>
            <a:r>
              <a:rPr lang="en-US" sz="1400" i="1" dirty="0" err="1">
                <a:latin typeface="Arial" panose="020B0604020202020204" pitchFamily="34" charset="0"/>
                <a:cs typeface="Arial" panose="020B0604020202020204" pitchFamily="34" charset="0"/>
              </a:rPr>
              <a:t>i</a:t>
            </a:r>
            <a:r>
              <a:rPr lang="en-US" sz="1400" i="1" dirty="0">
                <a:latin typeface="Arial" panose="020B0604020202020204" pitchFamily="34" charset="0"/>
                <a:cs typeface="Arial" panose="020B0604020202020204" pitchFamily="34" charset="0"/>
              </a:rPr>
              <a:t>) income at or below 300 percent of the Federal Poverty Guidelines for the size of the household based on the most recently published poverty guidelines or (ii) income at or below 65 percent of the area median income for the county and size of household based on the most recently published data.”</a:t>
            </a:r>
          </a:p>
        </p:txBody>
      </p:sp>
      <p:pic>
        <p:nvPicPr>
          <p:cNvPr id="14" name="Picture 13">
            <a:extLst>
              <a:ext uri="{FF2B5EF4-FFF2-40B4-BE49-F238E27FC236}">
                <a16:creationId xmlns:a16="http://schemas.microsoft.com/office/drawing/2014/main" id="{4AF256B1-A876-4464-B373-48E246452C48}"/>
              </a:ext>
            </a:extLst>
          </p:cNvPr>
          <p:cNvPicPr>
            <a:picLocks noChangeAspect="1"/>
          </p:cNvPicPr>
          <p:nvPr/>
        </p:nvPicPr>
        <p:blipFill>
          <a:blip r:embed="rId4"/>
          <a:stretch>
            <a:fillRect/>
          </a:stretch>
        </p:blipFill>
        <p:spPr>
          <a:xfrm>
            <a:off x="3944437" y="4584197"/>
            <a:ext cx="4092645" cy="830923"/>
          </a:xfrm>
          <a:prstGeom prst="rect">
            <a:avLst/>
          </a:prstGeom>
          <a:ln>
            <a:solidFill>
              <a:schemeClr val="tx1"/>
            </a:solidFill>
          </a:ln>
        </p:spPr>
      </p:pic>
      <p:pic>
        <p:nvPicPr>
          <p:cNvPr id="8" name="Picture 7">
            <a:hlinkClick r:id="rId3"/>
            <a:extLst>
              <a:ext uri="{FF2B5EF4-FFF2-40B4-BE49-F238E27FC236}">
                <a16:creationId xmlns:a16="http://schemas.microsoft.com/office/drawing/2014/main" id="{6B280B4C-12EA-490D-BAC4-EDCBA7625DE5}"/>
              </a:ext>
            </a:extLst>
          </p:cNvPr>
          <p:cNvPicPr>
            <a:picLocks noChangeAspect="1"/>
          </p:cNvPicPr>
          <p:nvPr/>
        </p:nvPicPr>
        <p:blipFill>
          <a:blip r:embed="rId5"/>
          <a:stretch>
            <a:fillRect/>
          </a:stretch>
        </p:blipFill>
        <p:spPr>
          <a:xfrm>
            <a:off x="1125968" y="5136263"/>
            <a:ext cx="4833082" cy="1030403"/>
          </a:xfrm>
          <a:prstGeom prst="rect">
            <a:avLst/>
          </a:prstGeom>
          <a:ln>
            <a:solidFill>
              <a:schemeClr val="tx1"/>
            </a:solidFill>
          </a:ln>
        </p:spPr>
      </p:pic>
    </p:spTree>
    <p:extLst>
      <p:ext uri="{BB962C8B-B14F-4D97-AF65-F5344CB8AC3E}">
        <p14:creationId xmlns:p14="http://schemas.microsoft.com/office/powerpoint/2010/main" val="414791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3798F5C-BFA0-401B-A87E-102918E77D65}"/>
              </a:ext>
            </a:extLst>
          </p:cNvPr>
          <p:cNvSpPr/>
          <p:nvPr/>
        </p:nvSpPr>
        <p:spPr>
          <a:xfrm>
            <a:off x="628650" y="3619738"/>
            <a:ext cx="7719884" cy="256247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199872"/>
            <a:ext cx="7886700" cy="1026794"/>
          </a:xfrm>
        </p:spPr>
        <p:txBody>
          <a:bodyPr>
            <a:normAutofit/>
          </a:bodyPr>
          <a:lstStyle/>
          <a:p>
            <a:r>
              <a:rPr lang="en-US" sz="2800"/>
              <a:t>Updates to Responding to Public Health and Economic Impacts of COVID-19 (2/4)</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21</a:t>
            </a:fld>
            <a:endParaRPr lang="en-US"/>
          </a:p>
        </p:txBody>
      </p:sp>
      <p:sp>
        <p:nvSpPr>
          <p:cNvPr id="3" name="TextBox 2">
            <a:extLst>
              <a:ext uri="{FF2B5EF4-FFF2-40B4-BE49-F238E27FC236}">
                <a16:creationId xmlns:a16="http://schemas.microsoft.com/office/drawing/2014/main" id="{FCE563E3-2898-432D-AE82-29E539586851}"/>
              </a:ext>
            </a:extLst>
          </p:cNvPr>
          <p:cNvSpPr txBox="1"/>
          <p:nvPr/>
        </p:nvSpPr>
        <p:spPr>
          <a:xfrm>
            <a:off x="573565" y="1344186"/>
            <a:ext cx="7815134" cy="196977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In addition to households residing in Qualified Census Tracts, </a:t>
            </a:r>
            <a:r>
              <a:rPr lang="en-US" sz="1600" b="1" dirty="0">
                <a:solidFill>
                  <a:schemeClr val="tx2"/>
                </a:solidFill>
                <a:latin typeface="Arial" panose="020B0604020202020204" pitchFamily="34" charset="0"/>
                <a:cs typeface="Arial" panose="020B0604020202020204" pitchFamily="34" charset="0"/>
              </a:rPr>
              <a:t>low-income households may now be presumed to be disproportionately impacted </a:t>
            </a:r>
            <a:r>
              <a:rPr lang="en-US" sz="1600" dirty="0">
                <a:latin typeface="Arial" panose="020B0604020202020204" pitchFamily="34" charset="0"/>
                <a:cs typeface="Arial" panose="020B0604020202020204" pitchFamily="34" charset="0"/>
              </a:rPr>
              <a:t>by the pandemic (and therefore are eligible for a wider range of services). </a:t>
            </a:r>
          </a:p>
          <a:p>
            <a:pPr marL="285750" indent="-285750">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Final Rule also provides a criteria for </a:t>
            </a:r>
            <a:r>
              <a:rPr lang="en-US" sz="1600" b="1" dirty="0">
                <a:solidFill>
                  <a:schemeClr val="tx2"/>
                </a:solidFill>
                <a:latin typeface="Arial" panose="020B0604020202020204" pitchFamily="34" charset="0"/>
                <a:cs typeface="Arial" panose="020B0604020202020204" pitchFamily="34" charset="0"/>
              </a:rPr>
              <a:t>determining if an industry outside of the travel, tourism or hospitality sectors is considered to have been “impacted”</a:t>
            </a:r>
            <a:r>
              <a:rPr lang="en-US" sz="1600" dirty="0">
                <a:latin typeface="Arial" panose="020B0604020202020204" pitchFamily="34" charset="0"/>
                <a:cs typeface="Arial" panose="020B0604020202020204" pitchFamily="34" charset="0"/>
              </a:rPr>
              <a:t> by the pandemic and its negative economic effects and therefore eligible to receive assistance:</a:t>
            </a:r>
          </a:p>
        </p:txBody>
      </p:sp>
      <p:sp>
        <p:nvSpPr>
          <p:cNvPr id="10" name="TextBox 9">
            <a:extLst>
              <a:ext uri="{FF2B5EF4-FFF2-40B4-BE49-F238E27FC236}">
                <a16:creationId xmlns:a16="http://schemas.microsoft.com/office/drawing/2014/main" id="{D06B8C6E-8FA2-4782-9F44-5B53C862236D}"/>
              </a:ext>
            </a:extLst>
          </p:cNvPr>
          <p:cNvSpPr txBox="1"/>
          <p:nvPr/>
        </p:nvSpPr>
        <p:spPr>
          <a:xfrm>
            <a:off x="2032000" y="3752900"/>
            <a:ext cx="6033229" cy="2339102"/>
          </a:xfrm>
          <a:prstGeom prst="rect">
            <a:avLst/>
          </a:prstGeom>
          <a:noFill/>
        </p:spPr>
        <p:txBody>
          <a:bodyPr wrap="square" rtlCol="0">
            <a:spAutoFit/>
          </a:bodyPr>
          <a:lstStyle/>
          <a:p>
            <a:pPr>
              <a:spcBef>
                <a:spcPts val="600"/>
              </a:spcBef>
              <a:spcAft>
                <a:spcPts val="600"/>
              </a:spcAft>
            </a:pPr>
            <a:r>
              <a:rPr lang="en-US" sz="1400" u="sng">
                <a:solidFill>
                  <a:schemeClr val="bg1"/>
                </a:solidFill>
                <a:latin typeface="Arial" panose="020B0604020202020204" pitchFamily="34" charset="0"/>
                <a:cs typeface="Arial" panose="020B0604020202020204" pitchFamily="34" charset="0"/>
              </a:rPr>
              <a:t>If the industry is outside the travel, tourism, or hospitality sectors, the industry is impacted if:</a:t>
            </a:r>
          </a:p>
          <a:p>
            <a:pPr marL="342900" indent="-3429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The industry experienced at least 8 percent employment loss from pre-pandemic levels, or </a:t>
            </a:r>
          </a:p>
          <a:p>
            <a:pPr marL="342900" indent="-3429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The industry is experiencing comparable or worse economic impacts as the national tourism, travel, and hospitality industries as of the date of the final rule, based on the totality of economic indicators or qualitative data (if quantitative data is unavailable), and if the impacts were generally due to the COVID-19 public health emergency.</a:t>
            </a:r>
          </a:p>
        </p:txBody>
      </p:sp>
      <p:pic>
        <p:nvPicPr>
          <p:cNvPr id="18" name="Graphic 17" descr="Bar graph with downward trend outline">
            <a:extLst>
              <a:ext uri="{FF2B5EF4-FFF2-40B4-BE49-F238E27FC236}">
                <a16:creationId xmlns:a16="http://schemas.microsoft.com/office/drawing/2014/main" id="{5576E887-4001-4751-9CCB-F03249682F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320" y="3848150"/>
            <a:ext cx="762000" cy="762000"/>
          </a:xfrm>
          <a:prstGeom prst="rect">
            <a:avLst/>
          </a:prstGeom>
        </p:spPr>
      </p:pic>
    </p:spTree>
    <p:extLst>
      <p:ext uri="{BB962C8B-B14F-4D97-AF65-F5344CB8AC3E}">
        <p14:creationId xmlns:p14="http://schemas.microsoft.com/office/powerpoint/2010/main" val="3090763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216113"/>
            <a:ext cx="7886700" cy="1026794"/>
          </a:xfrm>
        </p:spPr>
        <p:txBody>
          <a:bodyPr>
            <a:normAutofit/>
          </a:bodyPr>
          <a:lstStyle/>
          <a:p>
            <a:r>
              <a:rPr lang="en-US" sz="2800"/>
              <a:t>Updates to Responding to Public Health and Economic Impacts of COVID-19 (3/4)</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22</a:t>
            </a:fld>
            <a:endParaRPr lang="en-US"/>
          </a:p>
        </p:txBody>
      </p:sp>
      <p:sp>
        <p:nvSpPr>
          <p:cNvPr id="3" name="TextBox 2">
            <a:extLst>
              <a:ext uri="{FF2B5EF4-FFF2-40B4-BE49-F238E27FC236}">
                <a16:creationId xmlns:a16="http://schemas.microsoft.com/office/drawing/2014/main" id="{FCE563E3-2898-432D-AE82-29E539586851}"/>
              </a:ext>
            </a:extLst>
          </p:cNvPr>
          <p:cNvSpPr txBox="1"/>
          <p:nvPr/>
        </p:nvSpPr>
        <p:spPr>
          <a:xfrm>
            <a:off x="628650" y="1193296"/>
            <a:ext cx="7815134" cy="1077218"/>
          </a:xfrm>
          <a:prstGeom prst="rect">
            <a:avLst/>
          </a:prstGeom>
          <a:noFill/>
        </p:spPr>
        <p:txBody>
          <a:bodyPr wrap="square" rtlCol="0">
            <a:spAutoFit/>
          </a:bodyPr>
          <a:lstStyle/>
          <a:p>
            <a:pPr>
              <a:spcBef>
                <a:spcPts val="300"/>
              </a:spcBef>
              <a:spcAft>
                <a:spcPts val="300"/>
              </a:spcAft>
            </a:pPr>
            <a:r>
              <a:rPr lang="en-US" sz="1600" dirty="0">
                <a:latin typeface="Arial" panose="020B0604020202020204" pitchFamily="34" charset="0"/>
                <a:cs typeface="Arial" panose="020B0604020202020204" pitchFamily="34" charset="0"/>
              </a:rPr>
              <a:t>The Final Rule also allows for </a:t>
            </a:r>
            <a:r>
              <a:rPr lang="en-US" sz="1600" b="1" dirty="0">
                <a:solidFill>
                  <a:schemeClr val="tx2"/>
                </a:solidFill>
                <a:latin typeface="Arial" panose="020B0604020202020204" pitchFamily="34" charset="0"/>
                <a:cs typeface="Arial" panose="020B0604020202020204" pitchFamily="34" charset="0"/>
              </a:rPr>
              <a:t>categorical eligibility for certain other federal programs</a:t>
            </a:r>
            <a:r>
              <a:rPr lang="en-US" sz="1600" dirty="0">
                <a:latin typeface="Arial" panose="020B0604020202020204" pitchFamily="34" charset="0"/>
                <a:cs typeface="Arial" panose="020B0604020202020204" pitchFamily="34" charset="0"/>
              </a:rPr>
              <a:t>, which means that recipients may presume that households eligible for these other programs also meet the definition of “impacted” or “disproportionately impacted” for SLFRF.</a:t>
            </a:r>
          </a:p>
        </p:txBody>
      </p:sp>
      <p:sp>
        <p:nvSpPr>
          <p:cNvPr id="10" name="TextBox 9">
            <a:extLst>
              <a:ext uri="{FF2B5EF4-FFF2-40B4-BE49-F238E27FC236}">
                <a16:creationId xmlns:a16="http://schemas.microsoft.com/office/drawing/2014/main" id="{D06B8C6E-8FA2-4782-9F44-5B53C862236D}"/>
              </a:ext>
            </a:extLst>
          </p:cNvPr>
          <p:cNvSpPr txBox="1"/>
          <p:nvPr/>
        </p:nvSpPr>
        <p:spPr>
          <a:xfrm>
            <a:off x="2032000" y="3657650"/>
            <a:ext cx="6033229" cy="2339102"/>
          </a:xfrm>
          <a:prstGeom prst="rect">
            <a:avLst/>
          </a:prstGeom>
          <a:noFill/>
        </p:spPr>
        <p:txBody>
          <a:bodyPr wrap="square" rtlCol="0">
            <a:spAutoFit/>
          </a:bodyPr>
          <a:lstStyle/>
          <a:p>
            <a:pPr>
              <a:spcBef>
                <a:spcPts val="600"/>
              </a:spcBef>
              <a:spcAft>
                <a:spcPts val="600"/>
              </a:spcAft>
            </a:pPr>
            <a:r>
              <a:rPr lang="en-US" sz="1400" u="sng">
                <a:solidFill>
                  <a:schemeClr val="bg1"/>
                </a:solidFill>
                <a:latin typeface="Arial" panose="020B0604020202020204" pitchFamily="34" charset="0"/>
                <a:cs typeface="Arial" panose="020B0604020202020204" pitchFamily="34" charset="0"/>
              </a:rPr>
              <a:t>If the industry is outside the travel, tourism, or hospitality sectors, the industry is impacted if:</a:t>
            </a:r>
          </a:p>
          <a:p>
            <a:pPr marL="342900" indent="-3429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 The industry experienced at least 8 percent employment loss from pre-pandemic levels, or </a:t>
            </a:r>
          </a:p>
          <a:p>
            <a:pPr marL="342900" indent="-3429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The industry is experiencing comparable or worse economic impacts as the national tourism, travel, and hospitality industries as of the date of the final rule, based on the totality of economic indicators or qualitative data (if quantitative data is unavailable), and if the impacts were generally due to the COVID-19 public health emergency.</a:t>
            </a:r>
          </a:p>
        </p:txBody>
      </p:sp>
      <p:pic>
        <p:nvPicPr>
          <p:cNvPr id="18" name="Graphic 17" descr="Bar graph with downward trend outline">
            <a:extLst>
              <a:ext uri="{FF2B5EF4-FFF2-40B4-BE49-F238E27FC236}">
                <a16:creationId xmlns:a16="http://schemas.microsoft.com/office/drawing/2014/main" id="{5576E887-4001-4751-9CCB-F03249682F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320" y="3657650"/>
            <a:ext cx="762000" cy="762000"/>
          </a:xfrm>
          <a:prstGeom prst="rect">
            <a:avLst/>
          </a:prstGeom>
        </p:spPr>
      </p:pic>
      <p:graphicFrame>
        <p:nvGraphicFramePr>
          <p:cNvPr id="8" name="Table 12">
            <a:extLst>
              <a:ext uri="{FF2B5EF4-FFF2-40B4-BE49-F238E27FC236}">
                <a16:creationId xmlns:a16="http://schemas.microsoft.com/office/drawing/2014/main" id="{D1FA8ADB-6EFE-4227-A96B-F4E6616CAB0B}"/>
              </a:ext>
            </a:extLst>
          </p:cNvPr>
          <p:cNvGraphicFramePr>
            <a:graphicFrameLocks noGrp="1"/>
          </p:cNvGraphicFramePr>
          <p:nvPr>
            <p:extLst>
              <p:ext uri="{D42A27DB-BD31-4B8C-83A1-F6EECF244321}">
                <p14:modId xmlns:p14="http://schemas.microsoft.com/office/powerpoint/2010/main" val="2502513838"/>
              </p:ext>
            </p:extLst>
          </p:nvPr>
        </p:nvGraphicFramePr>
        <p:xfrm>
          <a:off x="700216" y="2280170"/>
          <a:ext cx="7743568" cy="4191034"/>
        </p:xfrm>
        <a:graphic>
          <a:graphicData uri="http://schemas.openxmlformats.org/drawingml/2006/table">
            <a:tbl>
              <a:tblPr firstRow="1" bandRow="1">
                <a:tableStyleId>{5C22544A-7EE6-4342-B048-85BDC9FD1C3A}</a:tableStyleId>
              </a:tblPr>
              <a:tblGrid>
                <a:gridCol w="3871784">
                  <a:extLst>
                    <a:ext uri="{9D8B030D-6E8A-4147-A177-3AD203B41FA5}">
                      <a16:colId xmlns:a16="http://schemas.microsoft.com/office/drawing/2014/main" val="2812074928"/>
                    </a:ext>
                  </a:extLst>
                </a:gridCol>
                <a:gridCol w="3871784">
                  <a:extLst>
                    <a:ext uri="{9D8B030D-6E8A-4147-A177-3AD203B41FA5}">
                      <a16:colId xmlns:a16="http://schemas.microsoft.com/office/drawing/2014/main" val="4223842766"/>
                    </a:ext>
                  </a:extLst>
                </a:gridCol>
              </a:tblGrid>
              <a:tr h="24865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Households that qualify for the following programs will be recognized as…</a:t>
                      </a:r>
                    </a:p>
                  </a:txBody>
                  <a:tcPr/>
                </a:tc>
                <a:tc hMerge="1">
                  <a:txBody>
                    <a:bodyPr/>
                    <a:lstStyle/>
                    <a:p>
                      <a:endParaRPr lang="en-US"/>
                    </a:p>
                  </a:txBody>
                  <a:tcPr/>
                </a:tc>
                <a:extLst>
                  <a:ext uri="{0D108BD9-81ED-4DB2-BD59-A6C34878D82A}">
                    <a16:rowId xmlns:a16="http://schemas.microsoft.com/office/drawing/2014/main" val="251531836"/>
                  </a:ext>
                </a:extLst>
              </a:tr>
              <a:tr h="248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Arial" panose="020B0604020202020204" pitchFamily="34" charset="0"/>
                          <a:ea typeface="+mn-ea"/>
                          <a:cs typeface="Arial" panose="020B0604020202020204" pitchFamily="34" charset="0"/>
                        </a:rPr>
                        <a:t>“Impacted”</a:t>
                      </a:r>
                    </a:p>
                  </a:txBody>
                  <a:tcPr>
                    <a:solidFill>
                      <a:schemeClr val="accent1"/>
                    </a:solidFill>
                  </a:tcPr>
                </a:tc>
                <a:tc>
                  <a:txBody>
                    <a:bodyPr/>
                    <a:lstStyle/>
                    <a:p>
                      <a:r>
                        <a:rPr lang="en-US" sz="1400" b="1" kern="1200">
                          <a:solidFill>
                            <a:schemeClr val="lt1"/>
                          </a:solidFill>
                          <a:latin typeface="Arial" panose="020B0604020202020204" pitchFamily="34" charset="0"/>
                          <a:ea typeface="+mn-ea"/>
                          <a:cs typeface="Arial" panose="020B0604020202020204" pitchFamily="34" charset="0"/>
                        </a:rPr>
                        <a:t>“Disproportionately Impacted”</a:t>
                      </a:r>
                    </a:p>
                  </a:txBody>
                  <a:tcPr>
                    <a:solidFill>
                      <a:schemeClr val="accent1"/>
                    </a:solidFill>
                  </a:tcPr>
                </a:tc>
                <a:extLst>
                  <a:ext uri="{0D108BD9-81ED-4DB2-BD59-A6C34878D82A}">
                    <a16:rowId xmlns:a16="http://schemas.microsoft.com/office/drawing/2014/main" val="4109237871"/>
                  </a:ext>
                </a:extLst>
              </a:tr>
              <a:tr h="22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panose="020B0604020202020204" pitchFamily="34" charset="0"/>
                          <a:cs typeface="Arial" panose="020B0604020202020204" pitchFamily="34" charset="0"/>
                        </a:rPr>
                        <a:t>Children’s Health Insurance Program (CHIP)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Temporary Assistance for Needy Families (TANF) </a:t>
                      </a:r>
                    </a:p>
                  </a:txBody>
                  <a:tcPr/>
                </a:tc>
                <a:extLst>
                  <a:ext uri="{0D108BD9-81ED-4DB2-BD59-A6C34878D82A}">
                    <a16:rowId xmlns:a16="http://schemas.microsoft.com/office/drawing/2014/main" val="2977836237"/>
                  </a:ext>
                </a:extLst>
              </a:tr>
              <a:tr h="372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panose="020B0604020202020204" pitchFamily="34" charset="0"/>
                          <a:cs typeface="Arial" panose="020B0604020202020204" pitchFamily="34" charset="0"/>
                        </a:rPr>
                        <a:t>Childcare Subsidies through the Child Care and Development Fund (CCDF) Program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Supplemental Nutrition Assistance Program (SNAP) </a:t>
                      </a:r>
                    </a:p>
                  </a:txBody>
                  <a:tcPr/>
                </a:tc>
                <a:extLst>
                  <a:ext uri="{0D108BD9-81ED-4DB2-BD59-A6C34878D82A}">
                    <a16:rowId xmlns:a16="http://schemas.microsoft.com/office/drawing/2014/main" val="1088646006"/>
                  </a:ext>
                </a:extLst>
              </a:tr>
              <a:tr h="372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panose="020B0604020202020204" pitchFamily="34" charset="0"/>
                          <a:cs typeface="Arial" panose="020B0604020202020204" pitchFamily="34" charset="0"/>
                        </a:rPr>
                        <a:t>Medicaid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Free and Reduced-Price Lunch (NSLP) and/or School Breakfast (SBP) programs </a:t>
                      </a:r>
                    </a:p>
                  </a:txBody>
                  <a:tcPr/>
                </a:tc>
                <a:extLst>
                  <a:ext uri="{0D108BD9-81ED-4DB2-BD59-A6C34878D82A}">
                    <a16:rowId xmlns:a16="http://schemas.microsoft.com/office/drawing/2014/main" val="396225933"/>
                  </a:ext>
                </a:extLst>
              </a:tr>
              <a:tr h="372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panose="020B0604020202020204" pitchFamily="34" charset="0"/>
                          <a:cs typeface="Arial" panose="020B0604020202020204" pitchFamily="34" charset="0"/>
                        </a:rPr>
                        <a:t>National Housing Trust Fund (HTF), for affordable housing programs only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Medicare Part D Low-income Subsidies Supplemental Security Income (SSI) </a:t>
                      </a:r>
                    </a:p>
                  </a:txBody>
                  <a:tcPr/>
                </a:tc>
                <a:extLst>
                  <a:ext uri="{0D108BD9-81ED-4DB2-BD59-A6C34878D82A}">
                    <a16:rowId xmlns:a16="http://schemas.microsoft.com/office/drawing/2014/main" val="1337484224"/>
                  </a:ext>
                </a:extLst>
              </a:tr>
              <a:tr h="372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panose="020B0604020202020204" pitchFamily="34" charset="0"/>
                          <a:cs typeface="Arial" panose="020B0604020202020204" pitchFamily="34" charset="0"/>
                        </a:rPr>
                        <a:t>Home Investment Partnerships Program (HOME), for affordable housing programs only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Subsidies Supplemental Security Income (SSI) </a:t>
                      </a:r>
                    </a:p>
                  </a:txBody>
                  <a:tcPr/>
                </a:tc>
                <a:extLst>
                  <a:ext uri="{0D108BD9-81ED-4DB2-BD59-A6C34878D82A}">
                    <a16:rowId xmlns:a16="http://schemas.microsoft.com/office/drawing/2014/main" val="3281814631"/>
                  </a:ext>
                </a:extLst>
              </a:tr>
              <a:tr h="335297">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tx1"/>
                        </a:solidFill>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1100" b="0" i="0" u="none" strike="noStrike" baseline="0">
                          <a:solidFill>
                            <a:schemeClr val="tx1"/>
                          </a:solidFill>
                          <a:latin typeface="Arial" panose="020B0604020202020204" pitchFamily="34" charset="0"/>
                          <a:cs typeface="Arial" panose="020B0604020202020204" pitchFamily="34" charset="0"/>
                        </a:rPr>
                        <a:t>Head Start and/or Early Head Start </a:t>
                      </a:r>
                    </a:p>
                  </a:txBody>
                  <a:tcPr/>
                </a:tc>
                <a:extLst>
                  <a:ext uri="{0D108BD9-81ED-4DB2-BD59-A6C34878D82A}">
                    <a16:rowId xmlns:a16="http://schemas.microsoft.com/office/drawing/2014/main" val="3916769978"/>
                  </a:ext>
                </a:extLst>
              </a:tr>
              <a:tr h="372978">
                <a:tc vMerge="1">
                  <a:txBody>
                    <a:bodyPr/>
                    <a:lstStyle/>
                    <a:p>
                      <a:endParaRPr lang="en-US"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baseline="0">
                          <a:solidFill>
                            <a:schemeClr val="tx1"/>
                          </a:solidFill>
                          <a:latin typeface="Arial" panose="020B0604020202020204" pitchFamily="34" charset="0"/>
                          <a:cs typeface="Arial" panose="020B0604020202020204" pitchFamily="34" charset="0"/>
                        </a:rPr>
                        <a:t>Special Supplemental Nutrition Program for Women, Infants, and Children (WIC) </a:t>
                      </a:r>
                    </a:p>
                  </a:txBody>
                  <a:tcPr/>
                </a:tc>
                <a:extLst>
                  <a:ext uri="{0D108BD9-81ED-4DB2-BD59-A6C34878D82A}">
                    <a16:rowId xmlns:a16="http://schemas.microsoft.com/office/drawing/2014/main" val="3868890590"/>
                  </a:ext>
                </a:extLst>
              </a:tr>
              <a:tr h="227931">
                <a:tc vMerge="1">
                  <a:txBody>
                    <a:bodyPr/>
                    <a:lstStyle/>
                    <a:p>
                      <a:endParaRPr lang="en-US"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Section 8 Vouchers </a:t>
                      </a:r>
                    </a:p>
                  </a:txBody>
                  <a:tcPr/>
                </a:tc>
                <a:extLst>
                  <a:ext uri="{0D108BD9-81ED-4DB2-BD59-A6C34878D82A}">
                    <a16:rowId xmlns:a16="http://schemas.microsoft.com/office/drawing/2014/main" val="3187139712"/>
                  </a:ext>
                </a:extLst>
              </a:tr>
              <a:tr h="335297">
                <a:tc vMerge="1">
                  <a:txBody>
                    <a:bodyPr/>
                    <a:lstStyle/>
                    <a:p>
                      <a:endParaRPr lang="en-US"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Low-Income Home Energy Assistance Program (LIHEAP) </a:t>
                      </a:r>
                    </a:p>
                  </a:txBody>
                  <a:tcPr/>
                </a:tc>
                <a:extLst>
                  <a:ext uri="{0D108BD9-81ED-4DB2-BD59-A6C34878D82A}">
                    <a16:rowId xmlns:a16="http://schemas.microsoft.com/office/drawing/2014/main" val="3505015992"/>
                  </a:ext>
                </a:extLst>
              </a:tr>
              <a:tr h="227931">
                <a:tc vMerge="1">
                  <a:txBody>
                    <a:bodyPr/>
                    <a:lstStyle/>
                    <a:p>
                      <a:endParaRPr lang="en-US" sz="11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Arial" panose="020B0604020202020204" pitchFamily="34" charset="0"/>
                          <a:cs typeface="Arial" panose="020B0604020202020204" pitchFamily="34" charset="0"/>
                        </a:rPr>
                        <a:t>Pell Grants </a:t>
                      </a:r>
                    </a:p>
                  </a:txBody>
                  <a:tcPr/>
                </a:tc>
                <a:extLst>
                  <a:ext uri="{0D108BD9-81ED-4DB2-BD59-A6C34878D82A}">
                    <a16:rowId xmlns:a16="http://schemas.microsoft.com/office/drawing/2014/main" val="4111082164"/>
                  </a:ext>
                </a:extLst>
              </a:tr>
            </a:tbl>
          </a:graphicData>
        </a:graphic>
      </p:graphicFrame>
    </p:spTree>
    <p:extLst>
      <p:ext uri="{BB962C8B-B14F-4D97-AF65-F5344CB8AC3E}">
        <p14:creationId xmlns:p14="http://schemas.microsoft.com/office/powerpoint/2010/main" val="366120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178663"/>
            <a:ext cx="7886700" cy="1026794"/>
          </a:xfrm>
        </p:spPr>
        <p:txBody>
          <a:bodyPr>
            <a:normAutofit/>
          </a:bodyPr>
          <a:lstStyle/>
          <a:p>
            <a:r>
              <a:rPr lang="en-US" sz="2800"/>
              <a:t>Updates to Responding to Public Health and Economic Impacts of COVID-19 (4/4)</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23</a:t>
            </a:fld>
            <a:endParaRPr lang="en-US"/>
          </a:p>
        </p:txBody>
      </p:sp>
      <p:sp>
        <p:nvSpPr>
          <p:cNvPr id="12" name="TextBox 11">
            <a:extLst>
              <a:ext uri="{FF2B5EF4-FFF2-40B4-BE49-F238E27FC236}">
                <a16:creationId xmlns:a16="http://schemas.microsoft.com/office/drawing/2014/main" id="{1C08FE85-3FE8-4AE9-984F-992819A84612}"/>
              </a:ext>
            </a:extLst>
          </p:cNvPr>
          <p:cNvSpPr txBox="1"/>
          <p:nvPr/>
        </p:nvSpPr>
        <p:spPr>
          <a:xfrm>
            <a:off x="628650" y="2719317"/>
            <a:ext cx="7886700" cy="309315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Recipients are also given </a:t>
            </a:r>
            <a:r>
              <a:rPr lang="en-US" sz="1600" b="1">
                <a:solidFill>
                  <a:schemeClr val="tx2"/>
                </a:solidFill>
                <a:latin typeface="Arial" panose="020B0604020202020204" pitchFamily="34" charset="0"/>
                <a:cs typeface="Arial" panose="020B0604020202020204" pitchFamily="34" charset="0"/>
              </a:rPr>
              <a:t>greater flexibility </a:t>
            </a:r>
            <a:r>
              <a:rPr lang="en-US" sz="1600">
                <a:latin typeface="Arial" panose="020B0604020202020204" pitchFamily="34" charset="0"/>
                <a:cs typeface="Arial" panose="020B0604020202020204" pitchFamily="34" charset="0"/>
              </a:rPr>
              <a:t>in how funds can be used to support public sector employment. Eligible uses include:</a:t>
            </a:r>
          </a:p>
          <a:p>
            <a:pPr marL="742950" lvl="1" indent="-285750">
              <a:spcBef>
                <a:spcPts val="600"/>
              </a:spcBef>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Providing funding for employees who experienced pay reductions or were furloughed (minus any unemployment benefits received)</a:t>
            </a:r>
          </a:p>
          <a:p>
            <a:pPr marL="742950" lvl="1" indent="-285750">
              <a:spcBef>
                <a:spcPts val="600"/>
              </a:spcBef>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Maintaining current compensation levels (with adjustments for inflation) to prevent layoffs</a:t>
            </a:r>
          </a:p>
          <a:p>
            <a:pPr marL="742950" lvl="1" indent="-285750">
              <a:spcBef>
                <a:spcPts val="600"/>
              </a:spcBef>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Providing worker retention incentives, including “reasonable” increases in compensation (&lt;10% of base pay for a group or &lt;25% for an individual)</a:t>
            </a:r>
          </a:p>
          <a:p>
            <a:pPr marL="742950" lvl="1" indent="-285750">
              <a:spcBef>
                <a:spcPts val="600"/>
              </a:spcBef>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Administrative costs associated with eligible hiring, support and retention programs</a:t>
            </a:r>
          </a:p>
          <a:p>
            <a:endParaRPr lang="en-US" sz="2000"/>
          </a:p>
        </p:txBody>
      </p:sp>
      <p:sp>
        <p:nvSpPr>
          <p:cNvPr id="13" name="TextBox 12">
            <a:extLst>
              <a:ext uri="{FF2B5EF4-FFF2-40B4-BE49-F238E27FC236}">
                <a16:creationId xmlns:a16="http://schemas.microsoft.com/office/drawing/2014/main" id="{64AB47E9-9EF1-4EE6-9BAA-6C15B0E2ADD1}"/>
              </a:ext>
            </a:extLst>
          </p:cNvPr>
          <p:cNvSpPr txBox="1"/>
          <p:nvPr/>
        </p:nvSpPr>
        <p:spPr>
          <a:xfrm>
            <a:off x="573565" y="1344366"/>
            <a:ext cx="7677150" cy="161582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Recipients using SLFRF funds to </a:t>
            </a:r>
            <a:r>
              <a:rPr lang="en-US" sz="1600" b="1" dirty="0">
                <a:solidFill>
                  <a:schemeClr val="tx2"/>
                </a:solidFill>
                <a:latin typeface="Arial" panose="020B0604020202020204" pitchFamily="34" charset="0"/>
                <a:cs typeface="Arial" panose="020B0604020202020204" pitchFamily="34" charset="0"/>
              </a:rPr>
              <a:t>restore and support public sector employment*</a:t>
            </a:r>
            <a:r>
              <a:rPr lang="en-US" sz="1400" b="1" dirty="0">
                <a:solidFill>
                  <a:schemeClr val="tx2"/>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may now pay for payroll and covered benefits associated with increasing budgeted FTEs up to </a:t>
            </a:r>
            <a:r>
              <a:rPr lang="en-US" sz="1600" b="1" dirty="0">
                <a:solidFill>
                  <a:schemeClr val="tx2"/>
                </a:solidFill>
                <a:latin typeface="Arial" panose="020B0604020202020204" pitchFamily="34" charset="0"/>
                <a:cs typeface="Arial" panose="020B0604020202020204" pitchFamily="34" charset="0"/>
              </a:rPr>
              <a:t>7.5% above pre-pandemic baseline</a:t>
            </a:r>
          </a:p>
          <a:p>
            <a:pPr marL="742950" lvl="1" indent="-285750">
              <a:spcBef>
                <a:spcPts val="600"/>
              </a:spcBef>
              <a:spcAft>
                <a:spcPts val="600"/>
              </a:spcAft>
              <a:buFont typeface="Arial" panose="020B0604020202020204" pitchFamily="34" charset="0"/>
              <a:buChar char="•"/>
            </a:pPr>
            <a:r>
              <a:rPr lang="en-US" sz="1400" i="1" dirty="0">
                <a:latin typeface="Arial" panose="020B0604020202020204" pitchFamily="34" charset="0"/>
                <a:cs typeface="Arial" panose="020B0604020202020204" pitchFamily="34" charset="0"/>
              </a:rPr>
              <a:t>Note: additional analysis is needed to justify exceeding the baseline.</a:t>
            </a:r>
          </a:p>
          <a:p>
            <a:endParaRPr lang="en-US" sz="2000" dirty="0"/>
          </a:p>
        </p:txBody>
      </p:sp>
      <p:sp>
        <p:nvSpPr>
          <p:cNvPr id="3" name="TextBox 2">
            <a:extLst>
              <a:ext uri="{FF2B5EF4-FFF2-40B4-BE49-F238E27FC236}">
                <a16:creationId xmlns:a16="http://schemas.microsoft.com/office/drawing/2014/main" id="{DD894E68-1392-4642-881C-3F9F61BC49D2}"/>
              </a:ext>
            </a:extLst>
          </p:cNvPr>
          <p:cNvSpPr txBox="1"/>
          <p:nvPr/>
        </p:nvSpPr>
        <p:spPr>
          <a:xfrm>
            <a:off x="807308" y="5739159"/>
            <a:ext cx="7886700" cy="538609"/>
          </a:xfrm>
          <a:prstGeom prst="rect">
            <a:avLst/>
          </a:prstGeom>
          <a:noFill/>
        </p:spPr>
        <p:txBody>
          <a:bodyPr wrap="square" rtlCol="0">
            <a:spAutoFit/>
          </a:bodyPr>
          <a:lstStyle/>
          <a:p>
            <a:r>
              <a:rPr lang="en-US"/>
              <a:t>*</a:t>
            </a:r>
            <a:r>
              <a:rPr lang="en-US" sz="1100" i="1">
                <a:latin typeface="Arial" panose="020B0604020202020204" pitchFamily="34" charset="0"/>
                <a:cs typeface="Arial" panose="020B0604020202020204" pitchFamily="34" charset="0"/>
              </a:rPr>
              <a:t>Note: Treasury has reorganized several uses under a new sub-category titled “restore and support public sector employment,” which is inclusive of eligible expenses under the previous “rebuilding public sector capacity.”</a:t>
            </a:r>
            <a:endParaRPr lang="en-US"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897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9451"/>
            <a:ext cx="7886700" cy="1026794"/>
          </a:xfrm>
        </p:spPr>
        <p:txBody>
          <a:bodyPr>
            <a:normAutofit/>
          </a:bodyPr>
          <a:lstStyle/>
          <a:p>
            <a:r>
              <a:rPr lang="en-US" sz="2800"/>
              <a:t>Updates to Premium Pay</a:t>
            </a:r>
          </a:p>
        </p:txBody>
      </p:sp>
      <p:sp>
        <p:nvSpPr>
          <p:cNvPr id="3" name="Content Placeholder 2">
            <a:extLst>
              <a:ext uri="{FF2B5EF4-FFF2-40B4-BE49-F238E27FC236}">
                <a16:creationId xmlns:a16="http://schemas.microsoft.com/office/drawing/2014/main" id="{A7980AF5-92A1-4099-9C10-543105BA3348}"/>
              </a:ext>
            </a:extLst>
          </p:cNvPr>
          <p:cNvSpPr>
            <a:spLocks noGrp="1"/>
          </p:cNvSpPr>
          <p:nvPr>
            <p:ph idx="1"/>
          </p:nvPr>
        </p:nvSpPr>
        <p:spPr>
          <a:xfrm>
            <a:off x="628650" y="1017343"/>
            <a:ext cx="7886700" cy="703579"/>
          </a:xfrm>
        </p:spPr>
        <p:txBody>
          <a:bodyPr>
            <a:normAutofit/>
          </a:bodyPr>
          <a:lstStyle/>
          <a:p>
            <a:pPr marL="0" indent="0">
              <a:buNone/>
            </a:pPr>
            <a:r>
              <a:rPr lang="en-US" sz="2000" dirty="0"/>
              <a:t>The Final Rule provides an </a:t>
            </a:r>
            <a:r>
              <a:rPr lang="en-US" sz="2000" b="1" dirty="0">
                <a:solidFill>
                  <a:schemeClr val="tx2"/>
                </a:solidFill>
              </a:rPr>
              <a:t>expanded list of sectors and occupations</a:t>
            </a:r>
            <a:r>
              <a:rPr lang="en-US" sz="2000" dirty="0"/>
              <a:t> that are considered eligible for premium pay:</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24</a:t>
            </a:fld>
            <a:endParaRPr lang="en-US"/>
          </a:p>
        </p:txBody>
      </p:sp>
      <p:pic>
        <p:nvPicPr>
          <p:cNvPr id="7" name="Picture 6">
            <a:extLst>
              <a:ext uri="{FF2B5EF4-FFF2-40B4-BE49-F238E27FC236}">
                <a16:creationId xmlns:a16="http://schemas.microsoft.com/office/drawing/2014/main" id="{9FE1C357-0085-4FB3-8F20-BB27C049A946}"/>
              </a:ext>
            </a:extLst>
          </p:cNvPr>
          <p:cNvPicPr>
            <a:picLocks noChangeAspect="1"/>
          </p:cNvPicPr>
          <p:nvPr/>
        </p:nvPicPr>
        <p:blipFill>
          <a:blip r:embed="rId2"/>
          <a:stretch>
            <a:fillRect/>
          </a:stretch>
        </p:blipFill>
        <p:spPr>
          <a:xfrm>
            <a:off x="1177528" y="1720922"/>
            <a:ext cx="6788943" cy="4246175"/>
          </a:xfrm>
          <a:prstGeom prst="rect">
            <a:avLst/>
          </a:prstGeom>
        </p:spPr>
      </p:pic>
    </p:spTree>
    <p:extLst>
      <p:ext uri="{BB962C8B-B14F-4D97-AF65-F5344CB8AC3E}">
        <p14:creationId xmlns:p14="http://schemas.microsoft.com/office/powerpoint/2010/main" val="4102690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6FEA70D-896A-4AFB-A419-736C680DBD46}"/>
              </a:ext>
            </a:extLst>
          </p:cNvPr>
          <p:cNvSpPr/>
          <p:nvPr/>
        </p:nvSpPr>
        <p:spPr>
          <a:xfrm>
            <a:off x="876300" y="5590210"/>
            <a:ext cx="762000" cy="5770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19203"/>
            <a:ext cx="7886700" cy="1026794"/>
          </a:xfrm>
        </p:spPr>
        <p:txBody>
          <a:bodyPr>
            <a:normAutofit/>
          </a:bodyPr>
          <a:lstStyle/>
          <a:p>
            <a:r>
              <a:rPr lang="en-US" sz="2800"/>
              <a:t>Updates to Water and Sewer Infrastructure</a:t>
            </a:r>
          </a:p>
        </p:txBody>
      </p:sp>
      <p:sp>
        <p:nvSpPr>
          <p:cNvPr id="3" name="Content Placeholder 2">
            <a:extLst>
              <a:ext uri="{FF2B5EF4-FFF2-40B4-BE49-F238E27FC236}">
                <a16:creationId xmlns:a16="http://schemas.microsoft.com/office/drawing/2014/main" id="{A7980AF5-92A1-4099-9C10-543105BA3348}"/>
              </a:ext>
            </a:extLst>
          </p:cNvPr>
          <p:cNvSpPr>
            <a:spLocks noGrp="1"/>
          </p:cNvSpPr>
          <p:nvPr>
            <p:ph idx="1"/>
          </p:nvPr>
        </p:nvSpPr>
        <p:spPr>
          <a:xfrm>
            <a:off x="463395" y="1302713"/>
            <a:ext cx="7886700" cy="4087894"/>
          </a:xfrm>
        </p:spPr>
        <p:txBody>
          <a:bodyPr>
            <a:normAutofit/>
          </a:bodyPr>
          <a:lstStyle/>
          <a:p>
            <a:r>
              <a:rPr lang="en-US" sz="1800" dirty="0"/>
              <a:t>The Final Rule broadens eligibility to include </a:t>
            </a:r>
            <a:r>
              <a:rPr lang="en-US" sz="1800" b="1" dirty="0">
                <a:solidFill>
                  <a:schemeClr val="tx2"/>
                </a:solidFill>
              </a:rPr>
              <a:t>additional types of projects</a:t>
            </a:r>
            <a:r>
              <a:rPr lang="en-US" sz="1800" dirty="0"/>
              <a:t> beyond CWSRF and DWSRF, if they meet certain criteria outlined by Treasury:</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25</a:t>
            </a:fld>
            <a:endParaRPr lang="en-US"/>
          </a:p>
        </p:txBody>
      </p:sp>
      <p:pic>
        <p:nvPicPr>
          <p:cNvPr id="7" name="Picture 6">
            <a:extLst>
              <a:ext uri="{FF2B5EF4-FFF2-40B4-BE49-F238E27FC236}">
                <a16:creationId xmlns:a16="http://schemas.microsoft.com/office/drawing/2014/main" id="{38389D9F-2745-4C42-8B0B-91D51CE061C3}"/>
              </a:ext>
            </a:extLst>
          </p:cNvPr>
          <p:cNvPicPr>
            <a:picLocks noChangeAspect="1"/>
          </p:cNvPicPr>
          <p:nvPr/>
        </p:nvPicPr>
        <p:blipFill>
          <a:blip r:embed="rId2"/>
          <a:stretch>
            <a:fillRect/>
          </a:stretch>
        </p:blipFill>
        <p:spPr>
          <a:xfrm>
            <a:off x="1247775" y="2169929"/>
            <a:ext cx="6648450" cy="3311681"/>
          </a:xfrm>
          <a:prstGeom prst="rect">
            <a:avLst/>
          </a:prstGeom>
        </p:spPr>
      </p:pic>
      <p:sp>
        <p:nvSpPr>
          <p:cNvPr id="8" name="TextBox 7">
            <a:extLst>
              <a:ext uri="{FF2B5EF4-FFF2-40B4-BE49-F238E27FC236}">
                <a16:creationId xmlns:a16="http://schemas.microsoft.com/office/drawing/2014/main" id="{57E90CDE-7522-4679-BC29-470AF35C5109}"/>
              </a:ext>
            </a:extLst>
          </p:cNvPr>
          <p:cNvSpPr txBox="1"/>
          <p:nvPr/>
        </p:nvSpPr>
        <p:spPr>
          <a:xfrm>
            <a:off x="1638300" y="5516265"/>
            <a:ext cx="6629400" cy="830997"/>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The Final Rule also clarifies that recipients are </a:t>
            </a:r>
            <a:r>
              <a:rPr lang="en-US" sz="1200" b="1" i="1">
                <a:solidFill>
                  <a:schemeClr val="tx2"/>
                </a:solidFill>
                <a:latin typeface="Arial" panose="020B0604020202020204" pitchFamily="34" charset="0"/>
                <a:cs typeface="Arial" panose="020B0604020202020204" pitchFamily="34" charset="0"/>
              </a:rPr>
              <a:t>required to assess cost-effectiveness </a:t>
            </a:r>
            <a:r>
              <a:rPr lang="en-US" sz="1200" i="1">
                <a:latin typeface="Arial" panose="020B0604020202020204" pitchFamily="34" charset="0"/>
                <a:cs typeface="Arial" panose="020B0604020202020204" pitchFamily="34" charset="0"/>
              </a:rPr>
              <a:t>of projects for the creation of new drinking water systems, dam and reservoir rehabilitation projects, or projects for the extension of drinking water service to meet population growth needs. </a:t>
            </a:r>
          </a:p>
        </p:txBody>
      </p:sp>
      <p:pic>
        <p:nvPicPr>
          <p:cNvPr id="13" name="Graphic 12" descr="Magnifying glass with solid fill">
            <a:extLst>
              <a:ext uri="{FF2B5EF4-FFF2-40B4-BE49-F238E27FC236}">
                <a16:creationId xmlns:a16="http://schemas.microsoft.com/office/drawing/2014/main" id="{D35A641D-8EB8-4A92-8CC8-065BE3034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750" y="5650150"/>
            <a:ext cx="457200" cy="457200"/>
          </a:xfrm>
          <a:prstGeom prst="rect">
            <a:avLst/>
          </a:prstGeom>
        </p:spPr>
      </p:pic>
    </p:spTree>
    <p:extLst>
      <p:ext uri="{BB962C8B-B14F-4D97-AF65-F5344CB8AC3E}">
        <p14:creationId xmlns:p14="http://schemas.microsoft.com/office/powerpoint/2010/main" val="266323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31484"/>
            <a:ext cx="7886700" cy="1026794"/>
          </a:xfrm>
        </p:spPr>
        <p:txBody>
          <a:bodyPr>
            <a:normAutofit/>
          </a:bodyPr>
          <a:lstStyle/>
          <a:p>
            <a:r>
              <a:rPr lang="en-US" sz="2800"/>
              <a:t>Updates Broadband Infrastructure</a:t>
            </a:r>
          </a:p>
        </p:txBody>
      </p:sp>
      <p:sp>
        <p:nvSpPr>
          <p:cNvPr id="3" name="Content Placeholder 2">
            <a:extLst>
              <a:ext uri="{FF2B5EF4-FFF2-40B4-BE49-F238E27FC236}">
                <a16:creationId xmlns:a16="http://schemas.microsoft.com/office/drawing/2014/main" id="{A7980AF5-92A1-4099-9C10-543105BA3348}"/>
              </a:ext>
            </a:extLst>
          </p:cNvPr>
          <p:cNvSpPr>
            <a:spLocks noGrp="1"/>
          </p:cNvSpPr>
          <p:nvPr>
            <p:ph idx="1"/>
          </p:nvPr>
        </p:nvSpPr>
        <p:spPr/>
        <p:txBody>
          <a:bodyPr>
            <a:normAutofit/>
          </a:bodyPr>
          <a:lstStyle/>
          <a:p>
            <a:pPr marL="0" indent="0">
              <a:buNone/>
            </a:pPr>
            <a:r>
              <a:rPr lang="en-US" sz="1800" b="1" dirty="0"/>
              <a:t>Broadens Uses Deemed Eligible to Include Cybersecurity Investments:</a:t>
            </a:r>
          </a:p>
          <a:p>
            <a:r>
              <a:rPr lang="en-US" sz="1800" dirty="0"/>
              <a:t>SLFRF may be used for </a:t>
            </a:r>
            <a:r>
              <a:rPr lang="en-US" sz="1800" b="1" dirty="0">
                <a:solidFill>
                  <a:schemeClr val="tx2"/>
                </a:solidFill>
              </a:rPr>
              <a:t>modernization of cybersecurity for existing and new broadband infrastructure</a:t>
            </a:r>
            <a:r>
              <a:rPr lang="en-US" sz="1800" dirty="0"/>
              <a:t>, </a:t>
            </a:r>
            <a:r>
              <a:rPr lang="en-US" sz="1800" u="sng" dirty="0"/>
              <a:t>regardless of their speed delivery standards</a:t>
            </a:r>
            <a:r>
              <a:rPr lang="en-US" sz="1800" dirty="0"/>
              <a:t>. This includes modernization of hardware and software.</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fld id="{A5ADF824-5DA6-8947-92A8-11800B62386F}" type="slidenum">
              <a:rPr lang="en-US" smtClean="0"/>
              <a:t>26</a:t>
            </a:fld>
            <a:endParaRPr lang="en-US"/>
          </a:p>
        </p:txBody>
      </p:sp>
      <p:sp>
        <p:nvSpPr>
          <p:cNvPr id="6" name="Rectangle: Rounded Corners 5">
            <a:extLst>
              <a:ext uri="{FF2B5EF4-FFF2-40B4-BE49-F238E27FC236}">
                <a16:creationId xmlns:a16="http://schemas.microsoft.com/office/drawing/2014/main" id="{340D5A2C-46F6-472C-9D41-5E0E96797515}"/>
              </a:ext>
            </a:extLst>
          </p:cNvPr>
          <p:cNvSpPr/>
          <p:nvPr/>
        </p:nvSpPr>
        <p:spPr>
          <a:xfrm>
            <a:off x="628650" y="2924175"/>
            <a:ext cx="7886700" cy="23142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25CEFB-D5BE-4047-A840-CC774B5046AF}"/>
              </a:ext>
            </a:extLst>
          </p:cNvPr>
          <p:cNvSpPr txBox="1"/>
          <p:nvPr/>
        </p:nvSpPr>
        <p:spPr>
          <a:xfrm>
            <a:off x="1571625" y="3050252"/>
            <a:ext cx="6877050" cy="2062103"/>
          </a:xfrm>
          <a:prstGeom prst="rect">
            <a:avLst/>
          </a:prstGeom>
          <a:noFill/>
        </p:spPr>
        <p:txBody>
          <a:bodyPr wrap="square" rtlCol="0">
            <a:spAutoFit/>
          </a:bodyPr>
          <a:lstStyle/>
          <a:p>
            <a:pPr>
              <a:spcBef>
                <a:spcPts val="600"/>
              </a:spcBef>
              <a:spcAft>
                <a:spcPts val="600"/>
              </a:spcAft>
            </a:pPr>
            <a:r>
              <a:rPr lang="en-US" sz="1400" b="1">
                <a:solidFill>
                  <a:schemeClr val="bg1"/>
                </a:solidFill>
                <a:latin typeface="Arial" panose="020B0604020202020204" pitchFamily="34" charset="0"/>
                <a:cs typeface="Arial" panose="020B0604020202020204" pitchFamily="34" charset="0"/>
              </a:rPr>
              <a:t>New Low-Income Subsidy Requirement: </a:t>
            </a:r>
          </a:p>
          <a:p>
            <a:pPr>
              <a:spcBef>
                <a:spcPts val="600"/>
              </a:spcBef>
              <a:spcAft>
                <a:spcPts val="600"/>
              </a:spcAft>
            </a:pPr>
            <a:r>
              <a:rPr lang="en-US" sz="1400">
                <a:solidFill>
                  <a:schemeClr val="bg1"/>
                </a:solidFill>
                <a:latin typeface="Arial" panose="020B0604020202020204" pitchFamily="34" charset="0"/>
                <a:cs typeface="Arial" panose="020B0604020202020204" pitchFamily="34" charset="0"/>
              </a:rPr>
              <a:t>For a Broadband project that provides service to households, the Final Rule specifies that recipients must </a:t>
            </a:r>
            <a:r>
              <a:rPr lang="en-US" sz="1400" b="1">
                <a:solidFill>
                  <a:schemeClr val="bg1"/>
                </a:solidFill>
                <a:latin typeface="Arial" panose="020B0604020202020204" pitchFamily="34" charset="0"/>
                <a:cs typeface="Arial" panose="020B0604020202020204" pitchFamily="34" charset="0"/>
              </a:rPr>
              <a:t>require the service provider to provide access to low-income subsidy programming</a:t>
            </a:r>
            <a:r>
              <a:rPr lang="en-US" sz="1400">
                <a:solidFill>
                  <a:schemeClr val="bg1"/>
                </a:solidFill>
                <a:latin typeface="Arial" panose="020B0604020202020204" pitchFamily="34" charset="0"/>
                <a:cs typeface="Arial" panose="020B0604020202020204" pitchFamily="34" charset="0"/>
              </a:rPr>
              <a:t>, either by:</a:t>
            </a:r>
          </a:p>
          <a:p>
            <a:pPr marL="685800" lvl="1" indent="-2286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Participating in the FCC’s Affordable Connectivity Program (ACP)</a:t>
            </a:r>
          </a:p>
          <a:p>
            <a:pPr marL="685800" lvl="1" indent="-228600">
              <a:spcBef>
                <a:spcPts val="600"/>
              </a:spcBef>
              <a:spcAft>
                <a:spcPts val="600"/>
              </a:spcAft>
              <a:buFont typeface="+mj-lt"/>
              <a:buAutoNum type="alphaLcParenR"/>
            </a:pPr>
            <a:r>
              <a:rPr lang="en-US" sz="1400">
                <a:solidFill>
                  <a:schemeClr val="bg1"/>
                </a:solidFill>
                <a:latin typeface="Arial" panose="020B0604020202020204" pitchFamily="34" charset="0"/>
                <a:cs typeface="Arial" panose="020B0604020202020204" pitchFamily="34" charset="0"/>
              </a:rPr>
              <a:t>Providing access to a broad-based affordability program to low-income consumers that provides benefits commensurate to ACP</a:t>
            </a:r>
          </a:p>
        </p:txBody>
      </p:sp>
      <p:pic>
        <p:nvPicPr>
          <p:cNvPr id="10" name="Graphic 9" descr="Work from home Wi-Fi with solid fill">
            <a:extLst>
              <a:ext uri="{FF2B5EF4-FFF2-40B4-BE49-F238E27FC236}">
                <a16:creationId xmlns:a16="http://schemas.microsoft.com/office/drawing/2014/main" id="{758D976C-A837-40A2-80A1-22F0013F09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615" y="3062765"/>
            <a:ext cx="785335" cy="785335"/>
          </a:xfrm>
          <a:prstGeom prst="rect">
            <a:avLst/>
          </a:prstGeom>
        </p:spPr>
      </p:pic>
    </p:spTree>
    <p:extLst>
      <p:ext uri="{BB962C8B-B14F-4D97-AF65-F5344CB8AC3E}">
        <p14:creationId xmlns:p14="http://schemas.microsoft.com/office/powerpoint/2010/main" val="515440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9D1E-9491-4262-A058-45D18273F188}"/>
              </a:ext>
            </a:extLst>
          </p:cNvPr>
          <p:cNvSpPr>
            <a:spLocks noGrp="1"/>
          </p:cNvSpPr>
          <p:nvPr>
            <p:ph type="title"/>
          </p:nvPr>
        </p:nvSpPr>
        <p:spPr>
          <a:xfrm>
            <a:off x="628650" y="199872"/>
            <a:ext cx="7886700" cy="1026794"/>
          </a:xfrm>
        </p:spPr>
        <p:txBody>
          <a:bodyPr>
            <a:noAutofit/>
          </a:bodyPr>
          <a:lstStyle/>
          <a:p>
            <a:r>
              <a:rPr lang="en-US" sz="2800" dirty="0">
                <a:highlight>
                  <a:srgbClr val="C4EC0C"/>
                </a:highlight>
              </a:rPr>
              <a:t>NEW:</a:t>
            </a:r>
            <a:r>
              <a:rPr lang="en-US" sz="2800" dirty="0"/>
              <a:t> Steps for Evaluating Eligibility of Uses Beyond Those Listed in Guidance</a:t>
            </a:r>
          </a:p>
        </p:txBody>
      </p:sp>
      <p:sp>
        <p:nvSpPr>
          <p:cNvPr id="4" name="Date Placeholder 3">
            <a:extLst>
              <a:ext uri="{FF2B5EF4-FFF2-40B4-BE49-F238E27FC236}">
                <a16:creationId xmlns:a16="http://schemas.microsoft.com/office/drawing/2014/main" id="{EF0BD4F2-4AA3-493C-94C2-AE3B082A806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26EB6898-9DA6-4B22-9017-1D02472DF561}"/>
              </a:ext>
            </a:extLst>
          </p:cNvPr>
          <p:cNvSpPr>
            <a:spLocks noGrp="1"/>
          </p:cNvSpPr>
          <p:nvPr>
            <p:ph type="sldNum" sz="quarter" idx="12"/>
          </p:nvPr>
        </p:nvSpPr>
        <p:spPr/>
        <p:txBody>
          <a:bodyPr/>
          <a:lstStyle/>
          <a:p>
            <a:fld id="{A5ADF824-5DA6-8947-92A8-11800B62386F}" type="slidenum">
              <a:rPr lang="en-US" smtClean="0"/>
              <a:t>27</a:t>
            </a:fld>
            <a:endParaRPr lang="en-US"/>
          </a:p>
        </p:txBody>
      </p:sp>
      <p:pic>
        <p:nvPicPr>
          <p:cNvPr id="7" name="Picture 6">
            <a:extLst>
              <a:ext uri="{FF2B5EF4-FFF2-40B4-BE49-F238E27FC236}">
                <a16:creationId xmlns:a16="http://schemas.microsoft.com/office/drawing/2014/main" id="{84C06628-D6DE-4A1D-8A01-40CC1F924633}"/>
              </a:ext>
            </a:extLst>
          </p:cNvPr>
          <p:cNvPicPr/>
          <p:nvPr/>
        </p:nvPicPr>
        <p:blipFill>
          <a:blip r:embed="rId2"/>
          <a:stretch>
            <a:fillRect/>
          </a:stretch>
        </p:blipFill>
        <p:spPr>
          <a:xfrm>
            <a:off x="910990" y="4138710"/>
            <a:ext cx="6992220" cy="2218872"/>
          </a:xfrm>
          <a:prstGeom prst="rect">
            <a:avLst/>
          </a:prstGeom>
        </p:spPr>
      </p:pic>
      <p:sp>
        <p:nvSpPr>
          <p:cNvPr id="3" name="TextBox 2">
            <a:extLst>
              <a:ext uri="{FF2B5EF4-FFF2-40B4-BE49-F238E27FC236}">
                <a16:creationId xmlns:a16="http://schemas.microsoft.com/office/drawing/2014/main" id="{C727A4E0-6A6D-4FC5-99E5-32BBE17CA385}"/>
              </a:ext>
            </a:extLst>
          </p:cNvPr>
          <p:cNvSpPr txBox="1"/>
          <p:nvPr/>
        </p:nvSpPr>
        <p:spPr>
          <a:xfrm>
            <a:off x="628650" y="1226666"/>
            <a:ext cx="7773944" cy="3154710"/>
          </a:xfrm>
          <a:prstGeom prst="rect">
            <a:avLst/>
          </a:prstGeom>
          <a:noFill/>
        </p:spPr>
        <p:txBody>
          <a:bodyPr wrap="square" rtlCol="0">
            <a:spAutoFit/>
          </a:bodyPr>
          <a:lstStyle/>
          <a:p>
            <a:pPr marL="342900" indent="-342900">
              <a:spcBef>
                <a:spcPts val="300"/>
              </a:spcBef>
              <a:spcAft>
                <a:spcPts val="300"/>
              </a:spcAft>
              <a:buFont typeface="+mj-lt"/>
              <a:buAutoNum type="arabicPeriod"/>
            </a:pPr>
            <a:r>
              <a:rPr lang="en-US" sz="1600" b="1" dirty="0">
                <a:latin typeface="Arial" panose="020B0604020202020204" pitchFamily="34" charset="0"/>
                <a:cs typeface="Arial" panose="020B0604020202020204" pitchFamily="34" charset="0"/>
              </a:rPr>
              <a:t>Define Beneficiaries: </a:t>
            </a:r>
            <a:r>
              <a:rPr lang="en-US" sz="1600" dirty="0">
                <a:latin typeface="Arial" panose="020B0604020202020204" pitchFamily="34" charset="0"/>
                <a:cs typeface="Arial" panose="020B0604020202020204" pitchFamily="34" charset="0"/>
              </a:rPr>
              <a:t>Eligible uses must either target those </a:t>
            </a:r>
            <a:r>
              <a:rPr lang="en-US" sz="1600" b="1" dirty="0">
                <a:solidFill>
                  <a:schemeClr val="tx2"/>
                </a:solidFill>
                <a:latin typeface="Arial" panose="020B0604020202020204" pitchFamily="34" charset="0"/>
                <a:cs typeface="Arial" panose="020B0604020202020204" pitchFamily="34" charset="0"/>
              </a:rPr>
              <a:t>“impacted” </a:t>
            </a:r>
            <a:r>
              <a:rPr lang="en-US" sz="1600" dirty="0">
                <a:latin typeface="Arial" panose="020B0604020202020204" pitchFamily="34" charset="0"/>
                <a:cs typeface="Arial" panose="020B0604020202020204" pitchFamily="34" charset="0"/>
              </a:rPr>
              <a:t>directly by the pandemic and its negative economic consequences or those </a:t>
            </a:r>
            <a:r>
              <a:rPr lang="en-US" sz="1600" b="1" dirty="0">
                <a:solidFill>
                  <a:schemeClr val="tx2"/>
                </a:solidFill>
                <a:latin typeface="Arial" panose="020B0604020202020204" pitchFamily="34" charset="0"/>
                <a:cs typeface="Arial" panose="020B0604020202020204" pitchFamily="34" charset="0"/>
              </a:rPr>
              <a:t>“disproportionately impacted” </a:t>
            </a:r>
            <a:r>
              <a:rPr lang="en-US" sz="1600" dirty="0">
                <a:latin typeface="Arial" panose="020B0604020202020204" pitchFamily="34" charset="0"/>
                <a:cs typeface="Arial" panose="020B0604020202020204" pitchFamily="34" charset="0"/>
              </a:rPr>
              <a:t>who experience disproportionate public health or economic outcomes from the pandemic. </a:t>
            </a:r>
          </a:p>
          <a:p>
            <a:pPr marL="342900" indent="-342900">
              <a:spcBef>
                <a:spcPts val="300"/>
              </a:spcBef>
              <a:spcAft>
                <a:spcPts val="300"/>
              </a:spcAft>
              <a:buFont typeface="+mj-lt"/>
              <a:buAutoNum type="arabicPeriod"/>
            </a:pPr>
            <a:r>
              <a:rPr lang="en-US" sz="1600" b="1" dirty="0">
                <a:latin typeface="Arial" panose="020B0604020202020204" pitchFamily="34" charset="0"/>
                <a:cs typeface="Arial" panose="020B0604020202020204" pitchFamily="34" charset="0"/>
              </a:rPr>
              <a:t>Develop a Reasonable and Proportional Response: </a:t>
            </a:r>
            <a:r>
              <a:rPr lang="en-US" sz="1600" dirty="0">
                <a:latin typeface="Arial" panose="020B0604020202020204" pitchFamily="34" charset="0"/>
                <a:cs typeface="Arial" panose="020B0604020202020204" pitchFamily="34" charset="0"/>
              </a:rPr>
              <a:t>Eligible uses must be </a:t>
            </a:r>
            <a:r>
              <a:rPr lang="en-US" sz="1600" b="1" dirty="0">
                <a:solidFill>
                  <a:schemeClr val="tx2"/>
                </a:solidFill>
                <a:latin typeface="Arial" panose="020B0604020202020204" pitchFamily="34" charset="0"/>
                <a:cs typeface="Arial" panose="020B0604020202020204" pitchFamily="34" charset="0"/>
              </a:rPr>
              <a:t>reasonably designed to benefit the individual or class </a:t>
            </a:r>
            <a:r>
              <a:rPr lang="en-US" sz="1600" dirty="0">
                <a:latin typeface="Arial" panose="020B0604020202020204" pitchFamily="34" charset="0"/>
                <a:cs typeface="Arial" panose="020B0604020202020204" pitchFamily="34" charset="0"/>
              </a:rPr>
              <a:t>that experienced the impact. They must also be </a:t>
            </a:r>
            <a:r>
              <a:rPr lang="en-US" sz="1600" b="1" dirty="0">
                <a:solidFill>
                  <a:schemeClr val="tx2"/>
                </a:solidFill>
                <a:latin typeface="Arial" panose="020B0604020202020204" pitchFamily="34" charset="0"/>
                <a:cs typeface="Arial" panose="020B0604020202020204" pitchFamily="34" charset="0"/>
              </a:rPr>
              <a:t>related and reasonably proportional </a:t>
            </a:r>
            <a:r>
              <a:rPr lang="en-US" sz="1600" dirty="0">
                <a:latin typeface="Arial" panose="020B0604020202020204" pitchFamily="34" charset="0"/>
                <a:cs typeface="Arial" panose="020B0604020202020204" pitchFamily="34" charset="0"/>
              </a:rPr>
              <a:t>to the extent and type of impact experienced.</a:t>
            </a:r>
          </a:p>
          <a:p>
            <a:pPr marL="742950" lvl="1" indent="-285750">
              <a:spcBef>
                <a:spcPts val="300"/>
              </a:spcBef>
              <a:spcAft>
                <a:spcPts val="300"/>
              </a:spcAft>
              <a:buFont typeface="Arial" panose="020B0604020202020204" pitchFamily="34" charset="0"/>
              <a:buChar char="•"/>
            </a:pPr>
            <a:r>
              <a:rPr lang="en-US" sz="1400" dirty="0">
                <a:latin typeface="Arial" panose="020B0604020202020204" pitchFamily="34" charset="0"/>
                <a:cs typeface="Arial" panose="020B0604020202020204" pitchFamily="34" charset="0"/>
              </a:rPr>
              <a:t>For disproportionately impacted communities, interventions that address broader pre-existing disparities that contributed to more severe health and economic outcomes during the pandemic are allowed.</a:t>
            </a:r>
          </a:p>
          <a:p>
            <a:pPr marL="742950" lvl="1" indent="-285750">
              <a:spcBef>
                <a:spcPts val="300"/>
              </a:spcBef>
              <a:spcAft>
                <a:spcPts val="3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51427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F5BD5C-A687-4C28-9F08-0638779EC148}"/>
              </a:ext>
            </a:extLst>
          </p:cNvPr>
          <p:cNvSpPr txBox="1"/>
          <p:nvPr/>
        </p:nvSpPr>
        <p:spPr>
          <a:xfrm>
            <a:off x="628650" y="1157388"/>
            <a:ext cx="7886700" cy="5401479"/>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1600">
                <a:latin typeface="Arial" panose="020B0604020202020204" pitchFamily="34" charset="0"/>
                <a:cs typeface="Arial" panose="020B0604020202020204" pitchFamily="34" charset="0"/>
              </a:rPr>
              <a:t>The Final Rule clarifies that recipients may use funds for </a:t>
            </a:r>
            <a:r>
              <a:rPr lang="en-US" sz="1600" b="1">
                <a:solidFill>
                  <a:schemeClr val="tx2"/>
                </a:solidFill>
                <a:latin typeface="Arial" panose="020B0604020202020204" pitchFamily="34" charset="0"/>
                <a:cs typeface="Arial" panose="020B0604020202020204" pitchFamily="34" charset="0"/>
              </a:rPr>
              <a:t>capital expenditures that respond to the public health and negative economic impacts </a:t>
            </a:r>
            <a:r>
              <a:rPr lang="en-US" sz="1600">
                <a:latin typeface="Arial" panose="020B0604020202020204" pitchFamily="34" charset="0"/>
                <a:cs typeface="Arial" panose="020B0604020202020204" pitchFamily="34" charset="0"/>
              </a:rPr>
              <a:t>of the pandemic, including building affordable housing, childcare facilities, schools, hospitals (see appendix for full list).</a:t>
            </a:r>
          </a:p>
          <a:p>
            <a:pPr marL="285750" indent="-285750">
              <a:spcBef>
                <a:spcPts val="300"/>
              </a:spcBef>
              <a:spcAft>
                <a:spcPts val="300"/>
              </a:spcAft>
              <a:buFont typeface="Arial" panose="020B0604020202020204" pitchFamily="34" charset="0"/>
              <a:buChar char="•"/>
            </a:pPr>
            <a:r>
              <a:rPr lang="en-US" sz="1600">
                <a:latin typeface="Arial" panose="020B0604020202020204" pitchFamily="34" charset="0"/>
                <a:cs typeface="Arial" panose="020B0604020202020204" pitchFamily="34" charset="0"/>
              </a:rPr>
              <a:t>Any use of funds in this category for a capital expenditure must </a:t>
            </a:r>
            <a:r>
              <a:rPr lang="en-US" sz="1600" b="1">
                <a:solidFill>
                  <a:schemeClr val="tx2"/>
                </a:solidFill>
                <a:latin typeface="Arial" panose="020B0604020202020204" pitchFamily="34" charset="0"/>
                <a:cs typeface="Arial" panose="020B0604020202020204" pitchFamily="34" charset="0"/>
              </a:rPr>
              <a:t>comply with the capital expenditure requirements</a:t>
            </a:r>
            <a:r>
              <a:rPr lang="en-US" sz="1600">
                <a:latin typeface="Arial" panose="020B0604020202020204" pitchFamily="34" charset="0"/>
                <a:cs typeface="Arial" panose="020B0604020202020204" pitchFamily="34" charset="0"/>
              </a:rPr>
              <a:t> (see chart below), in addition to other standards for uses of funds.</a:t>
            </a: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spcBef>
                <a:spcPts val="300"/>
              </a:spcBef>
              <a:spcAft>
                <a:spcPts val="300"/>
              </a:spcAft>
            </a:pPr>
            <a:endParaRPr lang="en-US" sz="1400">
              <a:latin typeface="Arial" panose="020B0604020202020204" pitchFamily="34" charset="0"/>
              <a:cs typeface="Arial" panose="020B0604020202020204" pitchFamily="34" charset="0"/>
            </a:endParaRPr>
          </a:p>
          <a:p>
            <a:pPr marL="285750" indent="-285750">
              <a:spcBef>
                <a:spcPts val="300"/>
              </a:spcBef>
              <a:spcAft>
                <a:spcPts val="3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3C39D1E-9491-4262-A058-45D18273F188}"/>
              </a:ext>
            </a:extLst>
          </p:cNvPr>
          <p:cNvSpPr>
            <a:spLocks noGrp="1"/>
          </p:cNvSpPr>
          <p:nvPr>
            <p:ph type="title"/>
          </p:nvPr>
        </p:nvSpPr>
        <p:spPr>
          <a:xfrm>
            <a:off x="628650" y="-12627"/>
            <a:ext cx="7886700" cy="1026794"/>
          </a:xfrm>
        </p:spPr>
        <p:txBody>
          <a:bodyPr>
            <a:normAutofit/>
          </a:bodyPr>
          <a:lstStyle/>
          <a:p>
            <a:r>
              <a:rPr lang="en-US" sz="2800">
                <a:highlight>
                  <a:srgbClr val="C4EC0C"/>
                </a:highlight>
              </a:rPr>
              <a:t>NEW:</a:t>
            </a:r>
            <a:r>
              <a:rPr lang="en-US" sz="2800"/>
              <a:t> Capital Expenditures</a:t>
            </a:r>
          </a:p>
        </p:txBody>
      </p:sp>
      <p:sp>
        <p:nvSpPr>
          <p:cNvPr id="4" name="Date Placeholder 3">
            <a:extLst>
              <a:ext uri="{FF2B5EF4-FFF2-40B4-BE49-F238E27FC236}">
                <a16:creationId xmlns:a16="http://schemas.microsoft.com/office/drawing/2014/main" id="{EF0BD4F2-4AA3-493C-94C2-AE3B082A806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26EB6898-9DA6-4B22-9017-1D02472DF561}"/>
              </a:ext>
            </a:extLst>
          </p:cNvPr>
          <p:cNvSpPr>
            <a:spLocks noGrp="1"/>
          </p:cNvSpPr>
          <p:nvPr>
            <p:ph type="sldNum" sz="quarter" idx="12"/>
          </p:nvPr>
        </p:nvSpPr>
        <p:spPr/>
        <p:txBody>
          <a:bodyPr/>
          <a:lstStyle/>
          <a:p>
            <a:fld id="{A5ADF824-5DA6-8947-92A8-11800B62386F}" type="slidenum">
              <a:rPr lang="en-US" smtClean="0"/>
              <a:t>28</a:t>
            </a:fld>
            <a:endParaRPr lang="en-US"/>
          </a:p>
        </p:txBody>
      </p:sp>
      <p:pic>
        <p:nvPicPr>
          <p:cNvPr id="7" name="Picture 6">
            <a:extLst>
              <a:ext uri="{FF2B5EF4-FFF2-40B4-BE49-F238E27FC236}">
                <a16:creationId xmlns:a16="http://schemas.microsoft.com/office/drawing/2014/main" id="{B96F588C-7051-44B6-B466-20C28852E637}"/>
              </a:ext>
            </a:extLst>
          </p:cNvPr>
          <p:cNvPicPr>
            <a:picLocks noChangeAspect="1"/>
          </p:cNvPicPr>
          <p:nvPr/>
        </p:nvPicPr>
        <p:blipFill>
          <a:blip r:embed="rId2"/>
          <a:stretch>
            <a:fillRect/>
          </a:stretch>
        </p:blipFill>
        <p:spPr>
          <a:xfrm>
            <a:off x="1318068" y="3142235"/>
            <a:ext cx="6298314" cy="2785233"/>
          </a:xfrm>
          <a:prstGeom prst="rect">
            <a:avLst/>
          </a:prstGeom>
        </p:spPr>
      </p:pic>
    </p:spTree>
    <p:extLst>
      <p:ext uri="{BB962C8B-B14F-4D97-AF65-F5344CB8AC3E}">
        <p14:creationId xmlns:p14="http://schemas.microsoft.com/office/powerpoint/2010/main" val="7014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72C4-F2CB-4D78-8A79-A843976A89DD}"/>
              </a:ext>
            </a:extLst>
          </p:cNvPr>
          <p:cNvSpPr>
            <a:spLocks noGrp="1"/>
          </p:cNvSpPr>
          <p:nvPr>
            <p:ph type="title"/>
          </p:nvPr>
        </p:nvSpPr>
        <p:spPr/>
        <p:txBody>
          <a:bodyPr/>
          <a:lstStyle/>
          <a:p>
            <a:r>
              <a:rPr lang="en-US" dirty="0"/>
              <a:t>Considerations for Prime Recipients</a:t>
            </a:r>
          </a:p>
        </p:txBody>
      </p:sp>
      <p:sp>
        <p:nvSpPr>
          <p:cNvPr id="3" name="Content Placeholder 2">
            <a:extLst>
              <a:ext uri="{FF2B5EF4-FFF2-40B4-BE49-F238E27FC236}">
                <a16:creationId xmlns:a16="http://schemas.microsoft.com/office/drawing/2014/main" id="{652DF6DC-D58C-4754-8FFA-91658F92897D}"/>
              </a:ext>
            </a:extLst>
          </p:cNvPr>
          <p:cNvSpPr>
            <a:spLocks noGrp="1"/>
          </p:cNvSpPr>
          <p:nvPr>
            <p:ph idx="1"/>
          </p:nvPr>
        </p:nvSpPr>
        <p:spPr>
          <a:xfrm>
            <a:off x="628650" y="1391920"/>
            <a:ext cx="5731957" cy="4737275"/>
          </a:xfrm>
        </p:spPr>
        <p:txBody>
          <a:bodyPr>
            <a:normAutofit fontScale="85000" lnSpcReduction="20000"/>
          </a:bodyPr>
          <a:lstStyle/>
          <a:p>
            <a:pPr>
              <a:lnSpc>
                <a:spcPct val="120000"/>
              </a:lnSpc>
              <a:spcBef>
                <a:spcPts val="600"/>
              </a:spcBef>
              <a:spcAft>
                <a:spcPts val="600"/>
              </a:spcAft>
            </a:pPr>
            <a:r>
              <a:rPr lang="en-US" dirty="0"/>
              <a:t>In light of the new guidance, we recommend </a:t>
            </a:r>
            <a:r>
              <a:rPr lang="en-US" b="1" dirty="0">
                <a:solidFill>
                  <a:schemeClr val="tx2"/>
                </a:solidFill>
              </a:rPr>
              <a:t>revisiting eligibility determinations previously made </a:t>
            </a:r>
            <a:r>
              <a:rPr lang="en-US" dirty="0"/>
              <a:t>in order to ensure compliance with the new rule, particularly for projects that will continue beyond April 1, 2022.</a:t>
            </a:r>
          </a:p>
          <a:p>
            <a:pPr>
              <a:lnSpc>
                <a:spcPct val="120000"/>
              </a:lnSpc>
              <a:spcBef>
                <a:spcPts val="600"/>
              </a:spcBef>
              <a:spcAft>
                <a:spcPts val="600"/>
              </a:spcAft>
            </a:pPr>
            <a:r>
              <a:rPr lang="en-US" dirty="0"/>
              <a:t>Prime recipients may also want to </a:t>
            </a:r>
            <a:r>
              <a:rPr lang="en-US" b="1" dirty="0">
                <a:solidFill>
                  <a:schemeClr val="tx2"/>
                </a:solidFill>
              </a:rPr>
              <a:t>proactively communicate</a:t>
            </a:r>
            <a:r>
              <a:rPr lang="en-US" dirty="0"/>
              <a:t> with stakeholders, subrecipients and beneficiaries regarding updates in the Final Rule and implications for SLFRF-funded programs.</a:t>
            </a:r>
          </a:p>
          <a:p>
            <a:pPr>
              <a:lnSpc>
                <a:spcPct val="120000"/>
              </a:lnSpc>
              <a:spcBef>
                <a:spcPts val="600"/>
              </a:spcBef>
              <a:spcAft>
                <a:spcPts val="600"/>
              </a:spcAft>
            </a:pPr>
            <a:r>
              <a:rPr lang="en-US" dirty="0"/>
              <a:t>In addition, Treasury has indicated an FAQ for the Final Rule will be forthcoming; we expect this will provide </a:t>
            </a:r>
            <a:r>
              <a:rPr lang="en-US" b="1" dirty="0">
                <a:solidFill>
                  <a:schemeClr val="tx2"/>
                </a:solidFill>
              </a:rPr>
              <a:t>additional information and clarification</a:t>
            </a:r>
            <a:r>
              <a:rPr lang="en-US" dirty="0">
                <a:solidFill>
                  <a:schemeClr val="tx2"/>
                </a:solidFill>
              </a:rPr>
              <a:t> </a:t>
            </a:r>
            <a:r>
              <a:rPr lang="en-US" dirty="0"/>
              <a:t>on key provisions.</a:t>
            </a:r>
          </a:p>
        </p:txBody>
      </p:sp>
      <p:sp>
        <p:nvSpPr>
          <p:cNvPr id="4" name="Date Placeholder 3">
            <a:extLst>
              <a:ext uri="{FF2B5EF4-FFF2-40B4-BE49-F238E27FC236}">
                <a16:creationId xmlns:a16="http://schemas.microsoft.com/office/drawing/2014/main" id="{754B46D2-27F4-4CB2-ABB2-56B4F9A60AA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875C261D-0916-4A4B-879D-5DD6BC39CAB2}"/>
              </a:ext>
            </a:extLst>
          </p:cNvPr>
          <p:cNvSpPr>
            <a:spLocks noGrp="1"/>
          </p:cNvSpPr>
          <p:nvPr>
            <p:ph type="sldNum" sz="quarter" idx="12"/>
          </p:nvPr>
        </p:nvSpPr>
        <p:spPr/>
        <p:txBody>
          <a:bodyPr/>
          <a:lstStyle/>
          <a:p>
            <a:fld id="{A5ADF824-5DA6-8947-92A8-11800B62386F}" type="slidenum">
              <a:rPr lang="en-US" smtClean="0"/>
              <a:t>29</a:t>
            </a:fld>
            <a:endParaRPr lang="en-US"/>
          </a:p>
        </p:txBody>
      </p:sp>
      <p:sp>
        <p:nvSpPr>
          <p:cNvPr id="6" name="Teardrop 5">
            <a:extLst>
              <a:ext uri="{FF2B5EF4-FFF2-40B4-BE49-F238E27FC236}">
                <a16:creationId xmlns:a16="http://schemas.microsoft.com/office/drawing/2014/main" id="{8F38FFEA-272E-440B-AA17-E740320DE899}"/>
              </a:ext>
            </a:extLst>
          </p:cNvPr>
          <p:cNvSpPr/>
          <p:nvPr/>
        </p:nvSpPr>
        <p:spPr bwMode="ltGray">
          <a:xfrm rot="2700000">
            <a:off x="6008666" y="1689082"/>
            <a:ext cx="714508" cy="724002"/>
          </a:xfrm>
          <a:prstGeom prst="teardrop">
            <a:avLst>
              <a:gd name="adj" fmla="val 151405"/>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sp>
        <p:nvSpPr>
          <p:cNvPr id="7" name="Rectangle: Rounded Corners 6">
            <a:extLst>
              <a:ext uri="{FF2B5EF4-FFF2-40B4-BE49-F238E27FC236}">
                <a16:creationId xmlns:a16="http://schemas.microsoft.com/office/drawing/2014/main" id="{1E55234B-4897-42DE-9709-92226AEDB103}"/>
              </a:ext>
            </a:extLst>
          </p:cNvPr>
          <p:cNvSpPr/>
          <p:nvPr/>
        </p:nvSpPr>
        <p:spPr>
          <a:xfrm>
            <a:off x="6874510" y="1617796"/>
            <a:ext cx="1957991" cy="276328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We do not currently know whether or not projects that began before April 1, 2022 will have “grandfathered” eligibility. We are hopeful that Treasury will release guidance on this.</a:t>
            </a:r>
          </a:p>
        </p:txBody>
      </p:sp>
      <p:sp>
        <p:nvSpPr>
          <p:cNvPr id="8" name="Oval 7">
            <a:extLst>
              <a:ext uri="{FF2B5EF4-FFF2-40B4-BE49-F238E27FC236}">
                <a16:creationId xmlns:a16="http://schemas.microsoft.com/office/drawing/2014/main" id="{7C0E7EBF-2307-48F7-BAD2-77806B0B15A9}"/>
              </a:ext>
            </a:extLst>
          </p:cNvPr>
          <p:cNvSpPr/>
          <p:nvPr/>
        </p:nvSpPr>
        <p:spPr bwMode="ltGray">
          <a:xfrm>
            <a:off x="6059920" y="1745083"/>
            <a:ext cx="612000" cy="612000"/>
          </a:xfrm>
          <a:prstGeom prst="ellipse">
            <a:avLst/>
          </a:prstGeom>
          <a:solidFill>
            <a:schemeClr val="accent6">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err="1">
              <a:solidFill>
                <a:srgbClr val="FFFFFF"/>
              </a:solidFill>
              <a:latin typeface="+mj-lt"/>
            </a:endParaRPr>
          </a:p>
        </p:txBody>
      </p:sp>
      <p:pic>
        <p:nvPicPr>
          <p:cNvPr id="9" name="Graphic 8" descr="Lightbulb outline">
            <a:extLst>
              <a:ext uri="{FF2B5EF4-FFF2-40B4-BE49-F238E27FC236}">
                <a16:creationId xmlns:a16="http://schemas.microsoft.com/office/drawing/2014/main" id="{CD89CBD4-41E5-4D28-9C7F-238A06EF50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7320" y="1822483"/>
            <a:ext cx="457200" cy="457200"/>
          </a:xfrm>
          <a:prstGeom prst="rect">
            <a:avLst/>
          </a:prstGeom>
        </p:spPr>
      </p:pic>
    </p:spTree>
    <p:extLst>
      <p:ext uri="{BB962C8B-B14F-4D97-AF65-F5344CB8AC3E}">
        <p14:creationId xmlns:p14="http://schemas.microsoft.com/office/powerpoint/2010/main" val="109729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7FC0BE-E32E-6642-9D10-F157B7130DA1}"/>
              </a:ext>
            </a:extLst>
          </p:cNvPr>
          <p:cNvSpPr>
            <a:spLocks noGrp="1"/>
          </p:cNvSpPr>
          <p:nvPr>
            <p:ph type="sldNum" sz="quarter" idx="11"/>
          </p:nvPr>
        </p:nvSpPr>
        <p:spPr/>
        <p:txBody>
          <a:bodyPr/>
          <a:lstStyle/>
          <a:p>
            <a:fld id="{A5ADF824-5DA6-8947-92A8-11800B62386F}" type="slidenum">
              <a:rPr lang="en-US" smtClean="0"/>
              <a:pPr/>
              <a:t>3</a:t>
            </a:fld>
            <a:endParaRPr lang="en-US"/>
          </a:p>
        </p:txBody>
      </p:sp>
      <p:sp>
        <p:nvSpPr>
          <p:cNvPr id="8" name="Title 2">
            <a:extLst>
              <a:ext uri="{FF2B5EF4-FFF2-40B4-BE49-F238E27FC236}">
                <a16:creationId xmlns:a16="http://schemas.microsoft.com/office/drawing/2014/main" id="{FECA56BC-5633-9546-A627-D954CB34890B}"/>
              </a:ext>
            </a:extLst>
          </p:cNvPr>
          <p:cNvSpPr>
            <a:spLocks noGrp="1"/>
          </p:cNvSpPr>
          <p:nvPr>
            <p:ph type="ctrTitle"/>
          </p:nvPr>
        </p:nvSpPr>
        <p:spPr/>
        <p:txBody>
          <a:bodyPr/>
          <a:lstStyle/>
          <a:p>
            <a:r>
              <a:rPr lang="en-US"/>
              <a:t>Overview</a:t>
            </a:r>
          </a:p>
        </p:txBody>
      </p:sp>
      <p:sp>
        <p:nvSpPr>
          <p:cNvPr id="2" name="Date Placeholder 1">
            <a:extLst>
              <a:ext uri="{FF2B5EF4-FFF2-40B4-BE49-F238E27FC236}">
                <a16:creationId xmlns:a16="http://schemas.microsoft.com/office/drawing/2014/main" id="{7D69005D-9D59-CF46-B0FD-002B0607D228}"/>
              </a:ext>
            </a:extLst>
          </p:cNvPr>
          <p:cNvSpPr>
            <a:spLocks noGrp="1"/>
          </p:cNvSpPr>
          <p:nvPr>
            <p:ph type="dt" sz="half" idx="10"/>
          </p:nvPr>
        </p:nvSpPr>
        <p:spPr/>
        <p:txBody>
          <a:bodyPr/>
          <a:lstStyle/>
          <a:p>
            <a:fld id="{EC44F176-201A-5144-A753-8B941CF02445}" type="datetime4">
              <a:rPr lang="en-US" smtClean="0"/>
              <a:t>January 27, 2022</a:t>
            </a:fld>
            <a:endParaRPr lang="en-US"/>
          </a:p>
        </p:txBody>
      </p:sp>
    </p:spTree>
    <p:extLst>
      <p:ext uri="{BB962C8B-B14F-4D97-AF65-F5344CB8AC3E}">
        <p14:creationId xmlns:p14="http://schemas.microsoft.com/office/powerpoint/2010/main" val="947465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CD16E6-999A-8C43-96E1-EB0C29AB71E6}"/>
              </a:ext>
            </a:extLst>
          </p:cNvPr>
          <p:cNvSpPr>
            <a:spLocks noGrp="1"/>
          </p:cNvSpPr>
          <p:nvPr>
            <p:ph type="sldNum" sz="quarter" idx="12"/>
          </p:nvPr>
        </p:nvSpPr>
        <p:spPr/>
        <p:txBody>
          <a:bodyPr/>
          <a:lstStyle/>
          <a:p>
            <a:fld id="{A5ADF824-5DA6-8947-92A8-11800B62386F}" type="slidenum">
              <a:rPr lang="en-US" smtClean="0"/>
              <a:t>30</a:t>
            </a:fld>
            <a:endParaRPr lang="en-US"/>
          </a:p>
        </p:txBody>
      </p:sp>
      <p:sp>
        <p:nvSpPr>
          <p:cNvPr id="5" name="Title 4">
            <a:extLst>
              <a:ext uri="{FF2B5EF4-FFF2-40B4-BE49-F238E27FC236}">
                <a16:creationId xmlns:a16="http://schemas.microsoft.com/office/drawing/2014/main" id="{8C715F02-2656-4949-860C-22E92BA47703}"/>
              </a:ext>
            </a:extLst>
          </p:cNvPr>
          <p:cNvSpPr>
            <a:spLocks noGrp="1"/>
          </p:cNvSpPr>
          <p:nvPr>
            <p:ph type="title"/>
          </p:nvPr>
        </p:nvSpPr>
        <p:spPr/>
        <p:txBody>
          <a:bodyPr/>
          <a:lstStyle/>
          <a:p>
            <a:r>
              <a:rPr lang="en-US"/>
              <a:t>Your Guides</a:t>
            </a:r>
          </a:p>
        </p:txBody>
      </p:sp>
      <p:graphicFrame>
        <p:nvGraphicFramePr>
          <p:cNvPr id="4" name="Table 3">
            <a:extLst>
              <a:ext uri="{FF2B5EF4-FFF2-40B4-BE49-F238E27FC236}">
                <a16:creationId xmlns:a16="http://schemas.microsoft.com/office/drawing/2014/main" id="{9074DCFA-A3A0-BC49-B0ED-9C487407CBF7}"/>
              </a:ext>
            </a:extLst>
          </p:cNvPr>
          <p:cNvGraphicFramePr>
            <a:graphicFrameLocks noGrp="1"/>
          </p:cNvGraphicFramePr>
          <p:nvPr>
            <p:extLst>
              <p:ext uri="{D42A27DB-BD31-4B8C-83A1-F6EECF244321}">
                <p14:modId xmlns:p14="http://schemas.microsoft.com/office/powerpoint/2010/main" val="3428812353"/>
              </p:ext>
            </p:extLst>
          </p:nvPr>
        </p:nvGraphicFramePr>
        <p:xfrm>
          <a:off x="628650" y="1587633"/>
          <a:ext cx="3331847" cy="3139763"/>
        </p:xfrm>
        <a:graphic>
          <a:graphicData uri="http://schemas.openxmlformats.org/drawingml/2006/table">
            <a:tbl>
              <a:tblPr firstRow="1" bandRow="1">
                <a:tableStyleId>{9D7B26C5-4107-4FEC-AEDC-1716B250A1EF}</a:tableStyleId>
              </a:tblPr>
              <a:tblGrid>
                <a:gridCol w="3331847">
                  <a:extLst>
                    <a:ext uri="{9D8B030D-6E8A-4147-A177-3AD203B41FA5}">
                      <a16:colId xmlns:a16="http://schemas.microsoft.com/office/drawing/2014/main" val="548899699"/>
                    </a:ext>
                  </a:extLst>
                </a:gridCol>
              </a:tblGrid>
              <a:tr h="1046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u="none" strike="noStrike" kern="1200" baseline="30000">
                          <a:solidFill>
                            <a:schemeClr val="tx1"/>
                          </a:solidFill>
                          <a:latin typeface="Arial" panose="020B0604020202020204" pitchFamily="34" charset="0"/>
                          <a:ea typeface="+mn-ea"/>
                          <a:cs typeface="Arial" panose="020B0604020202020204" pitchFamily="34" charset="0"/>
                        </a:rPr>
                        <a:t>Hillary Thompson</a:t>
                      </a:r>
                      <a:br>
                        <a:rPr lang="en-US" sz="1900" b="1" i="0" u="none" strike="noStrike" kern="1200" baseline="30000">
                          <a:solidFill>
                            <a:schemeClr val="tx1"/>
                          </a:solidFill>
                          <a:latin typeface="Arial" panose="020B0604020202020204" pitchFamily="34" charset="0"/>
                          <a:ea typeface="+mn-ea"/>
                          <a:cs typeface="Arial" panose="020B0604020202020204" pitchFamily="34" charset="0"/>
                        </a:rPr>
                      </a:br>
                      <a:r>
                        <a:rPr lang="en-US" sz="1900" b="0" i="0" u="none" strike="noStrike" kern="1200" baseline="30000">
                          <a:solidFill>
                            <a:schemeClr val="tx1"/>
                          </a:solidFill>
                          <a:latin typeface="Arial" panose="020B0604020202020204" pitchFamily="34" charset="0"/>
                          <a:ea typeface="+mn-ea"/>
                          <a:cs typeface="Arial" panose="020B0604020202020204" pitchFamily="34" charset="0"/>
                        </a:rPr>
                        <a:t>Director</a:t>
                      </a:r>
                      <a:br>
                        <a:rPr lang="en-US" sz="1900" b="0" i="0" u="none" strike="noStrike" kern="1200" baseline="30000">
                          <a:solidFill>
                            <a:schemeClr val="tx1"/>
                          </a:solidFill>
                          <a:latin typeface="Arial" panose="020B0604020202020204" pitchFamily="34" charset="0"/>
                          <a:ea typeface="+mn-ea"/>
                          <a:cs typeface="Arial" panose="020B0604020202020204" pitchFamily="34" charset="0"/>
                        </a:rPr>
                      </a:br>
                      <a:r>
                        <a:rPr lang="en-US" sz="1900" b="0" i="0" u="none" strike="noStrike" kern="1200" baseline="30000">
                          <a:solidFill>
                            <a:schemeClr val="tx1"/>
                          </a:solidFill>
                          <a:latin typeface="Arial" panose="020B0604020202020204" pitchFamily="34" charset="0"/>
                          <a:ea typeface="+mn-ea"/>
                          <a:cs typeface="Arial" panose="020B0604020202020204" pitchFamily="34" charset="0"/>
                        </a:rPr>
                        <a:t>hthompson@guidehouse.com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b="0" i="0" u="none" strike="noStrike" kern="1200" baseline="30000" dirty="0">
                        <a:solidFill>
                          <a:schemeClr val="tx1"/>
                        </a:solidFill>
                        <a:latin typeface="Arial" panose="020B0604020202020204" pitchFamily="34" charset="0"/>
                        <a:ea typeface="+mn-ea"/>
                        <a:cs typeface="Arial" panose="020B0604020202020204" pitchFamily="34" charset="0"/>
                      </a:endParaRPr>
                    </a:p>
                  </a:txBody>
                  <a:tcPr marT="182880" marB="91440" anchor="ctr">
                    <a:lnL>
                      <a:noFill/>
                    </a:lnL>
                    <a:lnR>
                      <a:noFill/>
                    </a:lnR>
                    <a:lnT w="12700" cap="flat" cmpd="sng" algn="ctr">
                      <a:no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223059"/>
                  </a:ext>
                </a:extLst>
              </a:tr>
              <a:tr h="523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u="none" strike="noStrike" kern="1200" baseline="30000" dirty="0">
                          <a:solidFill>
                            <a:schemeClr val="tx1"/>
                          </a:solidFill>
                          <a:latin typeface="Arial" panose="020B0604020202020204" pitchFamily="34" charset="0"/>
                          <a:ea typeface="+mn-ea"/>
                          <a:cs typeface="Arial" panose="020B0604020202020204" pitchFamily="34" charset="0"/>
                        </a:rPr>
                        <a:t>Gabriela Fowler</a:t>
                      </a:r>
                      <a:br>
                        <a:rPr lang="en-US" sz="1900" b="1" i="0" u="none" strike="noStrike" kern="1200" baseline="30000" dirty="0">
                          <a:solidFill>
                            <a:schemeClr val="tx1"/>
                          </a:solidFill>
                          <a:latin typeface="Arial" panose="020B0604020202020204" pitchFamily="34" charset="0"/>
                          <a:ea typeface="+mn-ea"/>
                          <a:cs typeface="Arial" panose="020B0604020202020204" pitchFamily="34" charset="0"/>
                        </a:rPr>
                      </a:br>
                      <a:r>
                        <a:rPr lang="en-US" sz="1900" b="0" i="0" u="none" strike="noStrike" kern="1200" baseline="30000" dirty="0">
                          <a:solidFill>
                            <a:schemeClr val="tx1"/>
                          </a:solidFill>
                          <a:latin typeface="Arial" panose="020B0604020202020204" pitchFamily="34" charset="0"/>
                          <a:ea typeface="+mn-ea"/>
                          <a:cs typeface="Arial" panose="020B0604020202020204" pitchFamily="34" charset="0"/>
                        </a:rPr>
                        <a:t>Senior Consultant</a:t>
                      </a:r>
                      <a:br>
                        <a:rPr lang="en-US" sz="1900" b="0" i="0" u="none" strike="noStrike" kern="1200" baseline="30000" dirty="0">
                          <a:solidFill>
                            <a:schemeClr val="tx1"/>
                          </a:solidFill>
                          <a:latin typeface="Arial" panose="020B0604020202020204" pitchFamily="34" charset="0"/>
                          <a:ea typeface="+mn-ea"/>
                          <a:cs typeface="Arial" panose="020B0604020202020204" pitchFamily="34" charset="0"/>
                        </a:rPr>
                      </a:br>
                      <a:r>
                        <a:rPr lang="en-US" sz="1900" b="0" i="0" u="none" strike="noStrike" kern="1200" baseline="30000" dirty="0">
                          <a:solidFill>
                            <a:schemeClr val="tx1"/>
                          </a:solidFill>
                          <a:latin typeface="Arial" panose="020B0604020202020204" pitchFamily="34" charset="0"/>
                          <a:ea typeface="+mn-ea"/>
                          <a:cs typeface="Arial" panose="020B0604020202020204" pitchFamily="34" charset="0"/>
                        </a:rPr>
                        <a:t>gfowler@guidehouse.com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b="0" i="0" u="none" strike="noStrike" kern="1200" baseline="30000" dirty="0">
                        <a:solidFill>
                          <a:schemeClr val="tx1"/>
                        </a:solidFill>
                        <a:latin typeface="Arial" panose="020B0604020202020204" pitchFamily="34" charset="0"/>
                        <a:ea typeface="+mn-ea"/>
                        <a:cs typeface="Arial" panose="020B0604020202020204" pitchFamily="34" charset="0"/>
                      </a:endParaRPr>
                    </a:p>
                  </a:txBody>
                  <a:tcPr marT="182880" marB="91440"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9034250"/>
                  </a:ext>
                </a:extLst>
              </a:tr>
              <a:tr h="523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u="none" strike="noStrike" kern="1200" baseline="30000" dirty="0">
                          <a:solidFill>
                            <a:schemeClr val="tx1"/>
                          </a:solidFill>
                          <a:latin typeface="Arial" panose="020B0604020202020204" pitchFamily="34" charset="0"/>
                          <a:ea typeface="+mn-ea"/>
                          <a:cs typeface="Arial" panose="020B0604020202020204" pitchFamily="34" charset="0"/>
                        </a:rPr>
                        <a:t>Siddharth Ramachandran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kern="1200" baseline="30000" dirty="0">
                          <a:solidFill>
                            <a:schemeClr val="tx1"/>
                          </a:solidFill>
                          <a:latin typeface="Arial" panose="020B0604020202020204" pitchFamily="34" charset="0"/>
                          <a:ea typeface="+mn-ea"/>
                          <a:cs typeface="Arial" panose="020B0604020202020204" pitchFamily="34" charset="0"/>
                        </a:rPr>
                        <a:t>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kern="1200" baseline="30000" dirty="0">
                          <a:solidFill>
                            <a:schemeClr val="tx1"/>
                          </a:solidFill>
                          <a:latin typeface="Arial" panose="020B0604020202020204" pitchFamily="34" charset="0"/>
                          <a:ea typeface="+mn-ea"/>
                          <a:cs typeface="Arial" panose="020B0604020202020204" pitchFamily="34" charset="0"/>
                        </a:rPr>
                        <a:t>sramachandran@guidehouse</a:t>
                      </a:r>
                      <a:r>
                        <a:rPr lang="en-US" sz="1900" b="0" i="0" u="none" strike="noStrike" kern="1200" baseline="30000">
                          <a:solidFill>
                            <a:schemeClr val="tx1"/>
                          </a:solidFill>
                          <a:latin typeface="Arial" panose="020B0604020202020204" pitchFamily="34" charset="0"/>
                          <a:ea typeface="+mn-ea"/>
                          <a:cs typeface="Arial" panose="020B0604020202020204" pitchFamily="34" charset="0"/>
                        </a:rPr>
                        <a:t>.com</a:t>
                      </a:r>
                      <a:endParaRPr lang="en-US" sz="1900" b="0" i="0" u="none" strike="noStrike" kern="1200" baseline="300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b="0" i="0" u="none" strike="noStrike" kern="1200" baseline="30000" dirty="0">
                        <a:solidFill>
                          <a:schemeClr val="tx1"/>
                        </a:solidFill>
                        <a:latin typeface="Arial" panose="020B0604020202020204" pitchFamily="34" charset="0"/>
                        <a:ea typeface="+mn-ea"/>
                        <a:cs typeface="Arial" panose="020B0604020202020204" pitchFamily="34" charset="0"/>
                      </a:endParaRPr>
                    </a:p>
                  </a:txBody>
                  <a:tcPr marT="182880" marB="91440" anchor="ctr">
                    <a:lnL>
                      <a:noFill/>
                    </a:lnL>
                    <a:lnR>
                      <a:noFill/>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385766"/>
                  </a:ext>
                </a:extLst>
              </a:tr>
            </a:tbl>
          </a:graphicData>
        </a:graphic>
      </p:graphicFrame>
      <p:sp>
        <p:nvSpPr>
          <p:cNvPr id="3" name="Date Placeholder 2">
            <a:extLst>
              <a:ext uri="{FF2B5EF4-FFF2-40B4-BE49-F238E27FC236}">
                <a16:creationId xmlns:a16="http://schemas.microsoft.com/office/drawing/2014/main" id="{E700FDB1-8F7D-AA4D-94C6-C8396BF4116C}"/>
              </a:ext>
            </a:extLst>
          </p:cNvPr>
          <p:cNvSpPr>
            <a:spLocks noGrp="1"/>
          </p:cNvSpPr>
          <p:nvPr>
            <p:ph type="dt" sz="half" idx="10"/>
          </p:nvPr>
        </p:nvSpPr>
        <p:spPr/>
        <p:txBody>
          <a:bodyPr/>
          <a:lstStyle/>
          <a:p>
            <a:fld id="{0FC0F5BE-83AC-5542-A9FD-8FEB8BB2B486}" type="datetime4">
              <a:rPr lang="en-US" smtClean="0"/>
              <a:t>January 27, 2022</a:t>
            </a:fld>
            <a:endParaRPr lang="en-US"/>
          </a:p>
        </p:txBody>
      </p:sp>
    </p:spTree>
    <p:extLst>
      <p:ext uri="{BB962C8B-B14F-4D97-AF65-F5344CB8AC3E}">
        <p14:creationId xmlns:p14="http://schemas.microsoft.com/office/powerpoint/2010/main" val="360195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F95A30-4049-4A7C-B9EF-4CAF7C4D9EB4}"/>
              </a:ext>
            </a:extLst>
          </p:cNvPr>
          <p:cNvSpPr>
            <a:spLocks noGrp="1"/>
          </p:cNvSpPr>
          <p:nvPr>
            <p:ph type="title"/>
          </p:nvPr>
        </p:nvSpPr>
        <p:spPr>
          <a:xfrm>
            <a:off x="475893" y="215949"/>
            <a:ext cx="5975347" cy="1151033"/>
          </a:xfrm>
        </p:spPr>
        <p:txBody>
          <a:bodyPr/>
          <a:lstStyle/>
          <a:p>
            <a:r>
              <a:rPr lang="en-US" dirty="0"/>
              <a:t>Webinar Overview</a:t>
            </a:r>
          </a:p>
        </p:txBody>
      </p:sp>
      <p:sp>
        <p:nvSpPr>
          <p:cNvPr id="5" name="Date Placeholder 4">
            <a:extLst>
              <a:ext uri="{FF2B5EF4-FFF2-40B4-BE49-F238E27FC236}">
                <a16:creationId xmlns:a16="http://schemas.microsoft.com/office/drawing/2014/main" id="{60F1B412-072A-4136-93C4-81E732961213}"/>
              </a:ext>
            </a:extLst>
          </p:cNvPr>
          <p:cNvSpPr>
            <a:spLocks noGrp="1"/>
          </p:cNvSpPr>
          <p:nvPr>
            <p:ph type="dt" sz="half" idx="10"/>
          </p:nvPr>
        </p:nvSpPr>
        <p:spPr/>
        <p:txBody>
          <a:bodyPr/>
          <a:lstStyle/>
          <a:p>
            <a:fld id="{0685D2AE-1A46-6A45-9355-0AD98764248A}" type="datetime4">
              <a:rPr lang="en-US" smtClean="0"/>
              <a:pPr/>
              <a:t>January 27, 2022</a:t>
            </a:fld>
            <a:endParaRPr lang="en-US"/>
          </a:p>
        </p:txBody>
      </p:sp>
      <p:sp>
        <p:nvSpPr>
          <p:cNvPr id="2" name="Slide Number Placeholder 1">
            <a:extLst>
              <a:ext uri="{FF2B5EF4-FFF2-40B4-BE49-F238E27FC236}">
                <a16:creationId xmlns:a16="http://schemas.microsoft.com/office/drawing/2014/main" id="{77BEA3A6-3313-4239-B976-8C271D208B61}"/>
              </a:ext>
            </a:extLst>
          </p:cNvPr>
          <p:cNvSpPr>
            <a:spLocks noGrp="1"/>
          </p:cNvSpPr>
          <p:nvPr>
            <p:ph type="sldNum" sz="quarter" idx="12"/>
          </p:nvPr>
        </p:nvSpPr>
        <p:spPr/>
        <p:txBody>
          <a:bodyPr/>
          <a:lstStyle/>
          <a:p>
            <a:fld id="{A5ADF824-5DA6-8947-92A8-11800B62386F}" type="slidenum">
              <a:rPr lang="en-US" smtClean="0"/>
              <a:pPr/>
              <a:t>4</a:t>
            </a:fld>
            <a:endParaRPr lang="en-US"/>
          </a:p>
        </p:txBody>
      </p:sp>
      <p:pic>
        <p:nvPicPr>
          <p:cNvPr id="12" name="Picture 11">
            <a:extLst>
              <a:ext uri="{FF2B5EF4-FFF2-40B4-BE49-F238E27FC236}">
                <a16:creationId xmlns:a16="http://schemas.microsoft.com/office/drawing/2014/main" id="{B34D08C9-7E15-4384-A3EC-DA10A5EE3E53}"/>
              </a:ext>
            </a:extLst>
          </p:cNvPr>
          <p:cNvPicPr>
            <a:picLocks noChangeAspect="1"/>
          </p:cNvPicPr>
          <p:nvPr/>
        </p:nvPicPr>
        <p:blipFill>
          <a:blip r:embed="rId2"/>
          <a:stretch>
            <a:fillRect/>
          </a:stretch>
        </p:blipFill>
        <p:spPr>
          <a:xfrm>
            <a:off x="340338" y="2240540"/>
            <a:ext cx="2268697" cy="3548171"/>
          </a:xfrm>
          <a:prstGeom prst="rect">
            <a:avLst/>
          </a:prstGeom>
        </p:spPr>
      </p:pic>
      <p:sp>
        <p:nvSpPr>
          <p:cNvPr id="16" name="Arrow: Chevron 15">
            <a:extLst>
              <a:ext uri="{FF2B5EF4-FFF2-40B4-BE49-F238E27FC236}">
                <a16:creationId xmlns:a16="http://schemas.microsoft.com/office/drawing/2014/main" id="{5E35AC87-C6A5-4860-94FC-90D55BE6D251}"/>
              </a:ext>
            </a:extLst>
          </p:cNvPr>
          <p:cNvSpPr/>
          <p:nvPr/>
        </p:nvSpPr>
        <p:spPr>
          <a:xfrm rot="10800000">
            <a:off x="2784631" y="4072970"/>
            <a:ext cx="545515" cy="618836"/>
          </a:xfrm>
          <a:prstGeom prst="chevron">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AC0159DA-D406-4F31-B7F2-87F5D3D82A40}"/>
              </a:ext>
            </a:extLst>
          </p:cNvPr>
          <p:cNvSpPr/>
          <p:nvPr/>
        </p:nvSpPr>
        <p:spPr>
          <a:xfrm>
            <a:off x="466769" y="3705207"/>
            <a:ext cx="2245684" cy="15002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D61722E-6F48-47F1-BEB0-5EBAD86FAA61}"/>
              </a:ext>
            </a:extLst>
          </p:cNvPr>
          <p:cNvSpPr txBox="1"/>
          <p:nvPr/>
        </p:nvSpPr>
        <p:spPr>
          <a:xfrm>
            <a:off x="3402323" y="1131037"/>
            <a:ext cx="5528777" cy="5638275"/>
          </a:xfrm>
          <a:prstGeom prst="rect">
            <a:avLst/>
          </a:prstGeom>
          <a:noFill/>
        </p:spPr>
        <p:txBody>
          <a:bodyPr wrap="square" rtlCol="0">
            <a:spAutoFit/>
          </a:bodyPr>
          <a:lstStyle/>
          <a:p>
            <a:pPr marL="285750" lvl="0"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The webinar is divided into two sections: </a:t>
            </a:r>
          </a:p>
          <a:p>
            <a:pPr marL="742950" lvl="1"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Key provisions for those that received less than $10 million in LFRF funds</a:t>
            </a:r>
          </a:p>
          <a:p>
            <a:pPr marL="742950" lvl="1"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Key provisions for those that received more than $10 million in LFRF funds</a:t>
            </a:r>
          </a:p>
          <a:p>
            <a:pPr marL="285750"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At the end of the first section, NEUs are invited to drop off the line as the second half only applies to larger recipients.</a:t>
            </a:r>
          </a:p>
          <a:p>
            <a:pPr marL="285750"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Due to the structure of the webinar, we are not doing a formal Q&amp;A at the end of the session. We invite you to post your question into the Question box in the webinar control panel and Guidehouse will deliver written responses for all questions to all attendees.</a:t>
            </a:r>
          </a:p>
          <a:p>
            <a:pPr marL="285750" indent="-285750">
              <a:lnSpc>
                <a:spcPct val="114000"/>
              </a:lnSpc>
              <a:spcAft>
                <a:spcPts val="60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This webinar is specific to the SLFRF Final Rule and will NOT cover SLFRF reporting requirements. Guidehouse will host a separate reporting webinar for NEUs as the deadline approaches</a:t>
            </a:r>
            <a:r>
              <a:rPr lang="en-US" sz="180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06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DF6DC-D58C-4754-8FFA-91658F92897D}"/>
              </a:ext>
            </a:extLst>
          </p:cNvPr>
          <p:cNvSpPr>
            <a:spLocks noGrp="1"/>
          </p:cNvSpPr>
          <p:nvPr>
            <p:ph idx="1"/>
          </p:nvPr>
        </p:nvSpPr>
        <p:spPr>
          <a:xfrm>
            <a:off x="628650" y="1930399"/>
            <a:ext cx="7886700" cy="4323225"/>
          </a:xfrm>
        </p:spPr>
        <p:txBody>
          <a:bodyPr>
            <a:normAutofit/>
          </a:bodyPr>
          <a:lstStyle/>
          <a:p>
            <a:r>
              <a:rPr lang="en-US" sz="2000" dirty="0"/>
              <a:t>Under </a:t>
            </a:r>
            <a:r>
              <a:rPr lang="en-US" sz="2000" b="0" i="0" dirty="0">
                <a:solidFill>
                  <a:srgbClr val="000000"/>
                </a:solidFill>
                <a:effectLst/>
              </a:rPr>
              <a:t>the Final Rule, Treasury is employing a standard allowance of $10 million for revenue replacement for all recipients.  This means that </a:t>
            </a:r>
            <a:r>
              <a:rPr lang="en-US" sz="2000" b="1" i="0" dirty="0">
                <a:solidFill>
                  <a:srgbClr val="000000"/>
                </a:solidFill>
                <a:effectLst/>
              </a:rPr>
              <a:t>all LFRF money</a:t>
            </a:r>
            <a:r>
              <a:rPr lang="en-US" sz="2000" b="0" i="0" dirty="0">
                <a:solidFill>
                  <a:srgbClr val="000000"/>
                </a:solidFill>
                <a:effectLst/>
              </a:rPr>
              <a:t> up </a:t>
            </a:r>
            <a:r>
              <a:rPr lang="en-US" sz="2000" dirty="0">
                <a:solidFill>
                  <a:srgbClr val="000000"/>
                </a:solidFill>
              </a:rPr>
              <a:t>to $10 million </a:t>
            </a:r>
            <a:r>
              <a:rPr lang="en-US" sz="2000" b="0" i="0" dirty="0">
                <a:solidFill>
                  <a:srgbClr val="000000"/>
                </a:solidFill>
                <a:effectLst/>
              </a:rPr>
              <a:t>can be assigned to the “Revenue Replacement” category.</a:t>
            </a:r>
            <a:endParaRPr lang="en-US" sz="2000" dirty="0"/>
          </a:p>
          <a:p>
            <a:r>
              <a:rPr lang="en-US" sz="2000" dirty="0"/>
              <a:t>The Final Rule: </a:t>
            </a:r>
          </a:p>
          <a:p>
            <a:pPr lvl="1"/>
            <a:r>
              <a:rPr lang="en-US" sz="1600" dirty="0"/>
              <a:t>Incorporates Treasury’s response to comments and recommendations from funding recipients.</a:t>
            </a:r>
          </a:p>
          <a:p>
            <a:pPr lvl="1"/>
            <a:r>
              <a:rPr lang="en-US" sz="1600" dirty="0"/>
              <a:t>Provides </a:t>
            </a:r>
            <a:r>
              <a:rPr lang="en-US" sz="1600" b="1" dirty="0">
                <a:solidFill>
                  <a:schemeClr val="tx2"/>
                </a:solidFill>
              </a:rPr>
              <a:t>increased flexibility </a:t>
            </a:r>
            <a:r>
              <a:rPr lang="en-US" sz="1600" dirty="0"/>
              <a:t>in use of Coronavirus State and Local Fiscal Recovery Funds.</a:t>
            </a:r>
          </a:p>
          <a:p>
            <a:pPr lvl="1"/>
            <a:r>
              <a:rPr lang="en-US" sz="1600" dirty="0"/>
              <a:t>Provides a </a:t>
            </a:r>
            <a:r>
              <a:rPr lang="en-US" sz="1600" b="1" dirty="0">
                <a:solidFill>
                  <a:schemeClr val="tx2"/>
                </a:solidFill>
              </a:rPr>
              <a:t>clearer process </a:t>
            </a:r>
            <a:r>
              <a:rPr lang="en-US" sz="1600" dirty="0"/>
              <a:t>for considering the eligibility of use cases not outlined in the original guidance.</a:t>
            </a:r>
          </a:p>
        </p:txBody>
      </p:sp>
      <p:sp>
        <p:nvSpPr>
          <p:cNvPr id="4" name="Date Placeholder 3">
            <a:extLst>
              <a:ext uri="{FF2B5EF4-FFF2-40B4-BE49-F238E27FC236}">
                <a16:creationId xmlns:a16="http://schemas.microsoft.com/office/drawing/2014/main" id="{754B46D2-27F4-4CB2-ABB2-56B4F9A60AA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875C261D-0916-4A4B-879D-5DD6BC39CAB2}"/>
              </a:ext>
            </a:extLst>
          </p:cNvPr>
          <p:cNvSpPr>
            <a:spLocks noGrp="1"/>
          </p:cNvSpPr>
          <p:nvPr>
            <p:ph type="sldNum" sz="quarter" idx="12"/>
          </p:nvPr>
        </p:nvSpPr>
        <p:spPr/>
        <p:txBody>
          <a:bodyPr/>
          <a:lstStyle/>
          <a:p>
            <a:fld id="{A5ADF824-5DA6-8947-92A8-11800B62386F}" type="slidenum">
              <a:rPr lang="en-US" smtClean="0"/>
              <a:t>5</a:t>
            </a:fld>
            <a:endParaRPr lang="en-US"/>
          </a:p>
        </p:txBody>
      </p:sp>
      <p:sp>
        <p:nvSpPr>
          <p:cNvPr id="6" name="Text Placeholder 5">
            <a:extLst>
              <a:ext uri="{FF2B5EF4-FFF2-40B4-BE49-F238E27FC236}">
                <a16:creationId xmlns:a16="http://schemas.microsoft.com/office/drawing/2014/main" id="{3960AD42-F754-45F5-9011-59D3EC32EAB7}"/>
              </a:ext>
            </a:extLst>
          </p:cNvPr>
          <p:cNvSpPr>
            <a:spLocks noGrp="1"/>
          </p:cNvSpPr>
          <p:nvPr>
            <p:ph type="body" idx="13"/>
          </p:nvPr>
        </p:nvSpPr>
        <p:spPr>
          <a:xfrm>
            <a:off x="628650" y="1228437"/>
            <a:ext cx="7886700" cy="598602"/>
          </a:xfrm>
        </p:spPr>
        <p:txBody>
          <a:bodyPr>
            <a:normAutofit fontScale="85000" lnSpcReduction="10000"/>
          </a:bodyPr>
          <a:lstStyle/>
          <a:p>
            <a:r>
              <a:rPr lang="en-US" sz="2400" dirty="0"/>
              <a:t>On January 6, 2022, Treasury released the SLFRF Final Rule, providing a final set of eligible uses for SLFRF funds.</a:t>
            </a:r>
          </a:p>
        </p:txBody>
      </p:sp>
      <p:sp>
        <p:nvSpPr>
          <p:cNvPr id="9" name="Title 5">
            <a:extLst>
              <a:ext uri="{FF2B5EF4-FFF2-40B4-BE49-F238E27FC236}">
                <a16:creationId xmlns:a16="http://schemas.microsoft.com/office/drawing/2014/main" id="{8F491335-6825-4260-B16C-E31172AFCF31}"/>
              </a:ext>
            </a:extLst>
          </p:cNvPr>
          <p:cNvSpPr txBox="1">
            <a:spLocks/>
          </p:cNvSpPr>
          <p:nvPr/>
        </p:nvSpPr>
        <p:spPr>
          <a:xfrm>
            <a:off x="475893" y="215949"/>
            <a:ext cx="7886700" cy="115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kern="1200">
                <a:solidFill>
                  <a:schemeClr val="tx1"/>
                </a:solidFill>
                <a:latin typeface="Arial" panose="020B0604020202020204" pitchFamily="34" charset="0"/>
                <a:ea typeface="+mj-ea"/>
                <a:cs typeface="Arial" panose="020B0604020202020204" pitchFamily="34" charset="0"/>
              </a:defRPr>
            </a:lvl1pPr>
          </a:lstStyle>
          <a:p>
            <a:r>
              <a:rPr lang="en-US" dirty="0"/>
              <a:t>Overview of the SLFRF Final Rule</a:t>
            </a:r>
          </a:p>
        </p:txBody>
      </p:sp>
    </p:spTree>
    <p:extLst>
      <p:ext uri="{BB962C8B-B14F-4D97-AF65-F5344CB8AC3E}">
        <p14:creationId xmlns:p14="http://schemas.microsoft.com/office/powerpoint/2010/main" val="3303746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5CE09-960F-4020-BC77-F630D6BC62E2}"/>
              </a:ext>
            </a:extLst>
          </p:cNvPr>
          <p:cNvSpPr>
            <a:spLocks noGrp="1"/>
          </p:cNvSpPr>
          <p:nvPr>
            <p:ph type="sldNum" sz="quarter" idx="11"/>
          </p:nvPr>
        </p:nvSpPr>
        <p:spPr/>
        <p:txBody>
          <a:bodyPr/>
          <a:lstStyle/>
          <a:p>
            <a:fld id="{74FF1622-8342-4547-97A2-32A778486B47}" type="slidenum">
              <a:rPr lang="en-US" smtClean="0"/>
              <a:pPr/>
              <a:t>6</a:t>
            </a:fld>
            <a:endParaRPr lang="en-US"/>
          </a:p>
        </p:txBody>
      </p:sp>
      <p:sp>
        <p:nvSpPr>
          <p:cNvPr id="3" name="Title 2">
            <a:extLst>
              <a:ext uri="{FF2B5EF4-FFF2-40B4-BE49-F238E27FC236}">
                <a16:creationId xmlns:a16="http://schemas.microsoft.com/office/drawing/2014/main" id="{44B68AF8-BD4D-41FB-A3DB-878C6764A740}"/>
              </a:ext>
            </a:extLst>
          </p:cNvPr>
          <p:cNvSpPr>
            <a:spLocks noGrp="1"/>
          </p:cNvSpPr>
          <p:nvPr>
            <p:ph type="ctrTitle"/>
          </p:nvPr>
        </p:nvSpPr>
        <p:spPr/>
        <p:txBody>
          <a:bodyPr>
            <a:normAutofit fontScale="90000"/>
          </a:bodyPr>
          <a:lstStyle/>
          <a:p>
            <a:r>
              <a:rPr lang="en-US" dirty="0"/>
              <a:t>Key Provisions for Awards Up To $10 Million</a:t>
            </a:r>
          </a:p>
        </p:txBody>
      </p:sp>
      <p:sp>
        <p:nvSpPr>
          <p:cNvPr id="7" name="Subtitle 6">
            <a:extLst>
              <a:ext uri="{FF2B5EF4-FFF2-40B4-BE49-F238E27FC236}">
                <a16:creationId xmlns:a16="http://schemas.microsoft.com/office/drawing/2014/main" id="{EC776A48-B928-48AC-8142-01158F862C8F}"/>
              </a:ext>
            </a:extLst>
          </p:cNvPr>
          <p:cNvSpPr>
            <a:spLocks noGrp="1"/>
          </p:cNvSpPr>
          <p:nvPr>
            <p:ph type="subTitle" idx="1"/>
          </p:nvPr>
        </p:nvSpPr>
        <p:spPr/>
        <p:txBody>
          <a:bodyPr/>
          <a:lstStyle/>
          <a:p>
            <a:r>
              <a:rPr lang="en-US" dirty="0"/>
              <a:t>Revenue Loss and Provision of Government Services</a:t>
            </a:r>
          </a:p>
        </p:txBody>
      </p:sp>
      <p:sp>
        <p:nvSpPr>
          <p:cNvPr id="5" name="Date Placeholder 4">
            <a:extLst>
              <a:ext uri="{FF2B5EF4-FFF2-40B4-BE49-F238E27FC236}">
                <a16:creationId xmlns:a16="http://schemas.microsoft.com/office/drawing/2014/main" id="{781AD3BD-697E-4001-98F2-5222132BD5BA}"/>
              </a:ext>
            </a:extLst>
          </p:cNvPr>
          <p:cNvSpPr>
            <a:spLocks noGrp="1"/>
          </p:cNvSpPr>
          <p:nvPr>
            <p:ph type="dt" sz="half" idx="10"/>
          </p:nvPr>
        </p:nvSpPr>
        <p:spPr/>
        <p:txBody>
          <a:bodyPr/>
          <a:lstStyle/>
          <a:p>
            <a:fld id="{8FAA2052-65C8-214A-961B-75920B5D6DE0}" type="datetime4">
              <a:rPr lang="en-US" smtClean="0"/>
              <a:pPr/>
              <a:t>January 27, 2022</a:t>
            </a:fld>
            <a:endParaRPr lang="en-US"/>
          </a:p>
        </p:txBody>
      </p:sp>
    </p:spTree>
    <p:extLst>
      <p:ext uri="{BB962C8B-B14F-4D97-AF65-F5344CB8AC3E}">
        <p14:creationId xmlns:p14="http://schemas.microsoft.com/office/powerpoint/2010/main" val="118878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3E1D-6628-474D-BBB3-C09A92335D6E}"/>
              </a:ext>
            </a:extLst>
          </p:cNvPr>
          <p:cNvSpPr>
            <a:spLocks noGrp="1"/>
          </p:cNvSpPr>
          <p:nvPr>
            <p:ph type="title"/>
          </p:nvPr>
        </p:nvSpPr>
        <p:spPr>
          <a:xfrm>
            <a:off x="628650" y="241237"/>
            <a:ext cx="7886700" cy="1026794"/>
          </a:xfrm>
        </p:spPr>
        <p:txBody>
          <a:bodyPr>
            <a:noAutofit/>
          </a:bodyPr>
          <a:lstStyle/>
          <a:p>
            <a:pPr>
              <a:lnSpc>
                <a:spcPct val="100000"/>
              </a:lnSpc>
              <a:spcBef>
                <a:spcPts val="600"/>
              </a:spcBef>
              <a:spcAft>
                <a:spcPts val="600"/>
              </a:spcAft>
            </a:pPr>
            <a:r>
              <a:rPr lang="en-US" sz="2800" dirty="0"/>
              <a:t>Updates to Replacing Lost Public Sector Revenue – Standard Allowance</a:t>
            </a:r>
          </a:p>
        </p:txBody>
      </p:sp>
      <p:sp>
        <p:nvSpPr>
          <p:cNvPr id="4" name="Date Placeholder 3">
            <a:extLst>
              <a:ext uri="{FF2B5EF4-FFF2-40B4-BE49-F238E27FC236}">
                <a16:creationId xmlns:a16="http://schemas.microsoft.com/office/drawing/2014/main" id="{AE7AD6FC-0003-4EBA-B93D-8F78168C4C3F}"/>
              </a:ext>
            </a:extLst>
          </p:cNvPr>
          <p:cNvSpPr>
            <a:spLocks noGrp="1"/>
          </p:cNvSpPr>
          <p:nvPr>
            <p:ph type="dt" sz="half" idx="10"/>
          </p:nvPr>
        </p:nvSpPr>
        <p:spPr/>
        <p:txBody>
          <a:bodyPr/>
          <a:lstStyle/>
          <a:p>
            <a:pPr>
              <a:spcBef>
                <a:spcPts val="600"/>
              </a:spcBef>
              <a:spcAft>
                <a:spcPts val="600"/>
              </a:spcAft>
            </a:pPr>
            <a:fld id="{D9F8B033-6A9E-E74E-B35C-3176DAA41691}" type="datetime4">
              <a:rPr lang="en-US" smtClean="0"/>
              <a:pPr>
                <a:spcBef>
                  <a:spcPts val="600"/>
                </a:spcBef>
                <a:spcAft>
                  <a:spcPts val="600"/>
                </a:spcAft>
              </a:pPr>
              <a:t>January 27, 2022</a:t>
            </a:fld>
            <a:endParaRPr lang="en-US"/>
          </a:p>
        </p:txBody>
      </p:sp>
      <p:sp>
        <p:nvSpPr>
          <p:cNvPr id="5" name="Slide Number Placeholder 4">
            <a:extLst>
              <a:ext uri="{FF2B5EF4-FFF2-40B4-BE49-F238E27FC236}">
                <a16:creationId xmlns:a16="http://schemas.microsoft.com/office/drawing/2014/main" id="{97D0CFCE-57BA-4435-A8F3-ADD29CE443B8}"/>
              </a:ext>
            </a:extLst>
          </p:cNvPr>
          <p:cNvSpPr>
            <a:spLocks noGrp="1"/>
          </p:cNvSpPr>
          <p:nvPr>
            <p:ph type="sldNum" sz="quarter" idx="12"/>
          </p:nvPr>
        </p:nvSpPr>
        <p:spPr/>
        <p:txBody>
          <a:bodyPr/>
          <a:lstStyle/>
          <a:p>
            <a:pPr>
              <a:spcBef>
                <a:spcPts val="600"/>
              </a:spcBef>
              <a:spcAft>
                <a:spcPts val="600"/>
              </a:spcAft>
            </a:pPr>
            <a:fld id="{A5ADF824-5DA6-8947-92A8-11800B62386F}" type="slidenum">
              <a:rPr lang="en-US" smtClean="0"/>
              <a:pPr>
                <a:spcBef>
                  <a:spcPts val="600"/>
                </a:spcBef>
                <a:spcAft>
                  <a:spcPts val="600"/>
                </a:spcAft>
              </a:pPr>
              <a:t>7</a:t>
            </a:fld>
            <a:endParaRPr lang="en-US"/>
          </a:p>
        </p:txBody>
      </p:sp>
      <p:sp>
        <p:nvSpPr>
          <p:cNvPr id="125" name="Isosceles Triangle 124">
            <a:extLst>
              <a:ext uri="{FF2B5EF4-FFF2-40B4-BE49-F238E27FC236}">
                <a16:creationId xmlns:a16="http://schemas.microsoft.com/office/drawing/2014/main" id="{B9C18DA6-7DB5-419E-8842-50FF983B0780}"/>
              </a:ext>
            </a:extLst>
          </p:cNvPr>
          <p:cNvSpPr/>
          <p:nvPr/>
        </p:nvSpPr>
        <p:spPr>
          <a:xfrm rot="10800000">
            <a:off x="5607554" y="1493521"/>
            <a:ext cx="590876" cy="1915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798359-703F-4768-9953-71C55CA0D18C}"/>
              </a:ext>
            </a:extLst>
          </p:cNvPr>
          <p:cNvGrpSpPr/>
          <p:nvPr/>
        </p:nvGrpSpPr>
        <p:grpSpPr>
          <a:xfrm>
            <a:off x="1571578" y="1268031"/>
            <a:ext cx="6000844" cy="4823786"/>
            <a:chOff x="722901" y="1297428"/>
            <a:chExt cx="6000844" cy="4823786"/>
          </a:xfrm>
        </p:grpSpPr>
        <p:sp>
          <p:nvSpPr>
            <p:cNvPr id="141" name="Rectangle 140">
              <a:extLst>
                <a:ext uri="{FF2B5EF4-FFF2-40B4-BE49-F238E27FC236}">
                  <a16:creationId xmlns:a16="http://schemas.microsoft.com/office/drawing/2014/main" id="{AFACFA21-1011-417C-B8A5-A628558B13C6}"/>
                </a:ext>
              </a:extLst>
            </p:cNvPr>
            <p:cNvSpPr/>
            <p:nvPr/>
          </p:nvSpPr>
          <p:spPr>
            <a:xfrm>
              <a:off x="735258" y="3573765"/>
              <a:ext cx="2893403" cy="2499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4EE048F-5812-45E7-B95B-45583C4FABDB}"/>
                </a:ext>
              </a:extLst>
            </p:cNvPr>
            <p:cNvSpPr/>
            <p:nvPr/>
          </p:nvSpPr>
          <p:spPr>
            <a:xfrm>
              <a:off x="722901" y="1297428"/>
              <a:ext cx="2893403" cy="2370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99F1220-B032-48BF-87B2-1DF05F0ED421}"/>
                </a:ext>
              </a:extLst>
            </p:cNvPr>
            <p:cNvSpPr/>
            <p:nvPr/>
          </p:nvSpPr>
          <p:spPr>
            <a:xfrm>
              <a:off x="1014703" y="2620846"/>
              <a:ext cx="2159548" cy="898836"/>
            </a:xfrm>
            <a:prstGeom prst="rect">
              <a:avLst/>
            </a:prstGeom>
          </p:spPr>
          <p:txBody>
            <a:bodyPr wrap="square" lIns="0" tIns="0" rIns="0" bIns="0">
              <a:spAutoFit/>
            </a:bodyPr>
            <a:lstStyle/>
            <a:p>
              <a:pPr lvl="0" algn="ctr">
                <a:lnSpc>
                  <a:spcPct val="110000"/>
                </a:lnSpc>
              </a:pPr>
              <a:r>
                <a:rPr lang="en-US" b="1">
                  <a:solidFill>
                    <a:schemeClr val="bg1"/>
                  </a:solidFill>
                </a:rPr>
                <a:t>New Standard Allowance for Revenue Loss</a:t>
              </a:r>
              <a:endParaRPr lang="en-ID" b="1">
                <a:solidFill>
                  <a:schemeClr val="bg1"/>
                </a:solidFill>
                <a:cs typeface="Calibri Light" panose="020F0302020204030204" pitchFamily="34" charset="0"/>
              </a:endParaRPr>
            </a:p>
          </p:txBody>
        </p:sp>
        <p:pic>
          <p:nvPicPr>
            <p:cNvPr id="136" name="Graphic 135" descr="Handshake outline">
              <a:extLst>
                <a:ext uri="{FF2B5EF4-FFF2-40B4-BE49-F238E27FC236}">
                  <a16:creationId xmlns:a16="http://schemas.microsoft.com/office/drawing/2014/main" id="{1963F0E3-CE4E-4275-A6CF-D393F806B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3400" y="1512068"/>
              <a:ext cx="1149813" cy="1149813"/>
            </a:xfrm>
            <a:prstGeom prst="rect">
              <a:avLst/>
            </a:prstGeom>
          </p:spPr>
        </p:pic>
        <p:sp>
          <p:nvSpPr>
            <p:cNvPr id="142" name="Rectangle 141">
              <a:extLst>
                <a:ext uri="{FF2B5EF4-FFF2-40B4-BE49-F238E27FC236}">
                  <a16:creationId xmlns:a16="http://schemas.microsoft.com/office/drawing/2014/main" id="{3FCC5523-4A7F-4DCC-AFA1-8E47644892D8}"/>
                </a:ext>
              </a:extLst>
            </p:cNvPr>
            <p:cNvSpPr/>
            <p:nvPr/>
          </p:nvSpPr>
          <p:spPr>
            <a:xfrm>
              <a:off x="912225" y="3766341"/>
              <a:ext cx="2512164" cy="1684757"/>
            </a:xfrm>
            <a:prstGeom prst="rect">
              <a:avLst/>
            </a:prstGeom>
            <a:noFill/>
          </p:spPr>
          <p:txBody>
            <a:bodyPr wrap="square" lIns="0" tIns="0" rIns="0" bIns="0">
              <a:spAutoFit/>
            </a:bodyPr>
            <a:lstStyle/>
            <a:p>
              <a:pPr marL="0" indent="0">
                <a:lnSpc>
                  <a:spcPct val="120000"/>
                </a:lnSpc>
                <a:spcBef>
                  <a:spcPts val="600"/>
                </a:spcBef>
                <a:spcAft>
                  <a:spcPts val="600"/>
                </a:spcAft>
                <a:buNone/>
              </a:pPr>
              <a:r>
                <a:rPr lang="en-US" sz="1200" dirty="0">
                  <a:latin typeface="Arial" panose="020B0604020202020204" pitchFamily="34" charset="0"/>
                  <a:cs typeface="Arial" panose="020B0604020202020204" pitchFamily="34" charset="0"/>
                </a:rPr>
                <a:t>Treasury will allow recipients a standard allowance for revenue loss of $10 million. </a:t>
              </a:r>
            </a:p>
            <a:p>
              <a:pPr>
                <a:lnSpc>
                  <a:spcPct val="120000"/>
                </a:lnSpc>
                <a:spcBef>
                  <a:spcPts val="600"/>
                </a:spcBef>
                <a:spcAft>
                  <a:spcPts val="600"/>
                </a:spcAft>
              </a:pPr>
              <a:r>
                <a:rPr lang="en-US" sz="1200" b="1" dirty="0">
                  <a:latin typeface="Arial" panose="020B0604020202020204" pitchFamily="34" charset="0"/>
                  <a:cs typeface="Arial" panose="020B0604020202020204" pitchFamily="34" charset="0"/>
                </a:rPr>
                <a:t>If you receive less than $10 million in LFRF, you will not need to perform the revenue loss calculation.</a:t>
              </a:r>
            </a:p>
          </p:txBody>
        </p:sp>
        <p:sp>
          <p:nvSpPr>
            <p:cNvPr id="24" name="Rectangle 23">
              <a:extLst>
                <a:ext uri="{FF2B5EF4-FFF2-40B4-BE49-F238E27FC236}">
                  <a16:creationId xmlns:a16="http://schemas.microsoft.com/office/drawing/2014/main" id="{2A0AF2B5-4045-4FEA-B45D-C04054C74775}"/>
                </a:ext>
              </a:extLst>
            </p:cNvPr>
            <p:cNvSpPr/>
            <p:nvPr/>
          </p:nvSpPr>
          <p:spPr>
            <a:xfrm>
              <a:off x="3817985" y="3540652"/>
              <a:ext cx="2893403" cy="25805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873AE5-8730-47DE-BB1F-01AC1ED59F80}"/>
                </a:ext>
              </a:extLst>
            </p:cNvPr>
            <p:cNvSpPr/>
            <p:nvPr/>
          </p:nvSpPr>
          <p:spPr>
            <a:xfrm>
              <a:off x="3805628" y="1297428"/>
              <a:ext cx="2893403" cy="2370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C49C54-16B0-46C8-959D-CAC05DCDF2FD}"/>
                </a:ext>
              </a:extLst>
            </p:cNvPr>
            <p:cNvSpPr/>
            <p:nvPr/>
          </p:nvSpPr>
          <p:spPr>
            <a:xfrm>
              <a:off x="3954577" y="2620846"/>
              <a:ext cx="2531592" cy="594137"/>
            </a:xfrm>
            <a:prstGeom prst="rect">
              <a:avLst/>
            </a:prstGeom>
          </p:spPr>
          <p:txBody>
            <a:bodyPr wrap="square" lIns="0" tIns="0" rIns="0" bIns="0">
              <a:spAutoFit/>
            </a:bodyPr>
            <a:lstStyle/>
            <a:p>
              <a:pPr lvl="0" algn="ctr">
                <a:lnSpc>
                  <a:spcPct val="110000"/>
                </a:lnSpc>
              </a:pPr>
              <a:r>
                <a:rPr lang="en-US" b="1">
                  <a:solidFill>
                    <a:schemeClr val="bg1"/>
                  </a:solidFill>
                </a:rPr>
                <a:t>Provision of Government Services Defined </a:t>
              </a:r>
              <a:endParaRPr lang="en-ID" b="1">
                <a:solidFill>
                  <a:schemeClr val="bg1"/>
                </a:solidFill>
                <a:cs typeface="Calibri Light" panose="020F0302020204030204" pitchFamily="34" charset="0"/>
              </a:endParaRPr>
            </a:p>
          </p:txBody>
        </p:sp>
        <p:sp>
          <p:nvSpPr>
            <p:cNvPr id="27" name="Rectangle 26">
              <a:extLst>
                <a:ext uri="{FF2B5EF4-FFF2-40B4-BE49-F238E27FC236}">
                  <a16:creationId xmlns:a16="http://schemas.microsoft.com/office/drawing/2014/main" id="{B44372F5-13A8-48F1-86A8-CA17FBA84C45}"/>
                </a:ext>
              </a:extLst>
            </p:cNvPr>
            <p:cNvSpPr/>
            <p:nvPr/>
          </p:nvSpPr>
          <p:spPr>
            <a:xfrm>
              <a:off x="3954576" y="3707292"/>
              <a:ext cx="2769169" cy="1684757"/>
            </a:xfrm>
            <a:prstGeom prst="rect">
              <a:avLst/>
            </a:prstGeom>
            <a:noFill/>
          </p:spPr>
          <p:txBody>
            <a:bodyPr wrap="square" lIns="0" tIns="0" rIns="0" bIns="0">
              <a:spAutoFit/>
            </a:bodyPr>
            <a:lstStyle/>
            <a:p>
              <a:pPr>
                <a:lnSpc>
                  <a:spcPct val="120000"/>
                </a:lnSpc>
                <a:spcBef>
                  <a:spcPts val="600"/>
                </a:spcBef>
                <a:spcAft>
                  <a:spcPts val="600"/>
                </a:spcAft>
              </a:pPr>
              <a:r>
                <a:rPr lang="en-US" sz="1200">
                  <a:latin typeface="Arial" panose="020B0604020202020204" pitchFamily="34" charset="0"/>
                  <a:cs typeface="Arial" panose="020B0604020202020204" pitchFamily="34" charset="0"/>
                </a:rPr>
                <a:t>Treasury clarifies that eligible government services “generally include any service traditionally provided by a government.”</a:t>
              </a:r>
            </a:p>
            <a:p>
              <a:pPr>
                <a:lnSpc>
                  <a:spcPct val="120000"/>
                </a:lnSpc>
                <a:spcBef>
                  <a:spcPts val="600"/>
                </a:spcBef>
                <a:spcAft>
                  <a:spcPts val="600"/>
                </a:spcAft>
              </a:pPr>
              <a:r>
                <a:rPr lang="en-US" sz="1200">
                  <a:latin typeface="Arial" panose="020B0604020202020204" pitchFamily="34" charset="0"/>
                  <a:cs typeface="Arial" panose="020B0604020202020204" pitchFamily="34" charset="0"/>
                </a:rPr>
                <a:t>This </a:t>
              </a:r>
              <a:r>
                <a:rPr lang="en-US" sz="1200" b="1">
                  <a:solidFill>
                    <a:schemeClr val="accent1">
                      <a:lumMod val="50000"/>
                    </a:schemeClr>
                  </a:solidFill>
                  <a:latin typeface="Arial" panose="020B0604020202020204" pitchFamily="34" charset="0"/>
                  <a:cs typeface="Arial" panose="020B0604020202020204" pitchFamily="34" charset="0"/>
                </a:rPr>
                <a:t>clarifies the “broad latitude” </a:t>
              </a:r>
              <a:r>
                <a:rPr lang="en-US" sz="1200">
                  <a:latin typeface="Arial" panose="020B0604020202020204" pitchFamily="34" charset="0"/>
                  <a:cs typeface="Arial" panose="020B0604020202020204" pitchFamily="34" charset="0"/>
                </a:rPr>
                <a:t>referenced in the IFR that recipients have in defining these services.</a:t>
              </a:r>
            </a:p>
          </p:txBody>
        </p:sp>
        <p:pic>
          <p:nvPicPr>
            <p:cNvPr id="28" name="Graphic 27" descr="Bank outline">
              <a:extLst>
                <a:ext uri="{FF2B5EF4-FFF2-40B4-BE49-F238E27FC236}">
                  <a16:creationId xmlns:a16="http://schemas.microsoft.com/office/drawing/2014/main" id="{ABA30297-21FB-400D-B13E-A8A221F954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0487" y="1429667"/>
              <a:ext cx="1149813" cy="1149813"/>
            </a:xfrm>
            <a:prstGeom prst="rect">
              <a:avLst/>
            </a:prstGeom>
          </p:spPr>
        </p:pic>
      </p:grpSp>
    </p:spTree>
    <p:extLst>
      <p:ext uri="{BB962C8B-B14F-4D97-AF65-F5344CB8AC3E}">
        <p14:creationId xmlns:p14="http://schemas.microsoft.com/office/powerpoint/2010/main" val="151792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4B46D2-27F4-4CB2-ABB2-56B4F9A60AA5}"/>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875C261D-0916-4A4B-879D-5DD6BC39CAB2}"/>
              </a:ext>
            </a:extLst>
          </p:cNvPr>
          <p:cNvSpPr>
            <a:spLocks noGrp="1"/>
          </p:cNvSpPr>
          <p:nvPr>
            <p:ph type="sldNum" sz="quarter" idx="12"/>
          </p:nvPr>
        </p:nvSpPr>
        <p:spPr/>
        <p:txBody>
          <a:bodyPr/>
          <a:lstStyle/>
          <a:p>
            <a:fld id="{A5ADF824-5DA6-8947-92A8-11800B62386F}" type="slidenum">
              <a:rPr lang="en-US" smtClean="0"/>
              <a:t>8</a:t>
            </a:fld>
            <a:endParaRPr lang="en-US"/>
          </a:p>
        </p:txBody>
      </p:sp>
      <p:pic>
        <p:nvPicPr>
          <p:cNvPr id="6" name="Content Placeholder 5" descr="A picture containing rock, stone, outdoor, ground&#10;&#10;Description automatically generated">
            <a:extLst>
              <a:ext uri="{FF2B5EF4-FFF2-40B4-BE49-F238E27FC236}">
                <a16:creationId xmlns:a16="http://schemas.microsoft.com/office/drawing/2014/main" id="{C84F4D66-48E1-4F7F-B2AB-859A514FAE7E}"/>
              </a:ext>
            </a:extLst>
          </p:cNvPr>
          <p:cNvPicPr>
            <a:picLocks noGrp="1" noChangeAspect="1"/>
          </p:cNvPicPr>
          <p:nvPr>
            <p:ph idx="1"/>
          </p:nvPr>
        </p:nvPicPr>
        <p:blipFill>
          <a:blip r:embed="rId2"/>
          <a:stretch>
            <a:fillRect/>
          </a:stretch>
        </p:blipFill>
        <p:spPr>
          <a:xfrm>
            <a:off x="2864129" y="806825"/>
            <a:ext cx="2779056" cy="2223245"/>
          </a:xfrm>
        </p:spPr>
      </p:pic>
      <p:graphicFrame>
        <p:nvGraphicFramePr>
          <p:cNvPr id="8" name="Table 12">
            <a:extLst>
              <a:ext uri="{FF2B5EF4-FFF2-40B4-BE49-F238E27FC236}">
                <a16:creationId xmlns:a16="http://schemas.microsoft.com/office/drawing/2014/main" id="{236D1462-F670-414C-B249-E0C0610CF1D7}"/>
              </a:ext>
            </a:extLst>
          </p:cNvPr>
          <p:cNvGraphicFramePr>
            <a:graphicFrameLocks noGrp="1"/>
          </p:cNvGraphicFramePr>
          <p:nvPr>
            <p:extLst>
              <p:ext uri="{D42A27DB-BD31-4B8C-83A1-F6EECF244321}">
                <p14:modId xmlns:p14="http://schemas.microsoft.com/office/powerpoint/2010/main" val="3057915573"/>
              </p:ext>
            </p:extLst>
          </p:nvPr>
        </p:nvGraphicFramePr>
        <p:xfrm>
          <a:off x="150867" y="3113255"/>
          <a:ext cx="8842263" cy="2681106"/>
        </p:xfrm>
        <a:graphic>
          <a:graphicData uri="http://schemas.openxmlformats.org/drawingml/2006/table">
            <a:tbl>
              <a:tblPr firstRow="1" bandRow="1">
                <a:tableStyleId>{5C22544A-7EE6-4342-B048-85BDC9FD1C3A}</a:tableStyleId>
              </a:tblPr>
              <a:tblGrid>
                <a:gridCol w="4180673">
                  <a:extLst>
                    <a:ext uri="{9D8B030D-6E8A-4147-A177-3AD203B41FA5}">
                      <a16:colId xmlns:a16="http://schemas.microsoft.com/office/drawing/2014/main" val="2812074928"/>
                    </a:ext>
                  </a:extLst>
                </a:gridCol>
                <a:gridCol w="4661590">
                  <a:extLst>
                    <a:ext uri="{9D8B030D-6E8A-4147-A177-3AD203B41FA5}">
                      <a16:colId xmlns:a16="http://schemas.microsoft.com/office/drawing/2014/main" val="4223842766"/>
                    </a:ext>
                  </a:extLst>
                </a:gridCol>
              </a:tblGrid>
              <a:tr h="25241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Eligibility Considerations</a:t>
                      </a:r>
                      <a:endParaRPr lang="en-US" sz="1400" dirty="0">
                        <a:latin typeface="Arial" panose="020B060402020202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251531836"/>
                  </a:ext>
                </a:extLst>
              </a:tr>
              <a:tr h="252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rgbClr val="FF0000"/>
                          </a:solidFill>
                          <a:latin typeface="Arial" panose="020B0604020202020204" pitchFamily="34" charset="0"/>
                          <a:ea typeface="+mn-ea"/>
                          <a:cs typeface="Arial" panose="020B0604020202020204" pitchFamily="34" charset="0"/>
                        </a:rPr>
                        <a:t>(Old) </a:t>
                      </a:r>
                      <a:r>
                        <a:rPr lang="en-US" sz="1400" b="1" kern="1200">
                          <a:solidFill>
                            <a:schemeClr val="lt1"/>
                          </a:solidFill>
                          <a:latin typeface="Arial" panose="020B0604020202020204" pitchFamily="34" charset="0"/>
                          <a:ea typeface="+mn-ea"/>
                          <a:cs typeface="Arial" panose="020B0604020202020204" pitchFamily="34" charset="0"/>
                        </a:rPr>
                        <a:t>Interim Final Rule (IFR) Guidance</a:t>
                      </a:r>
                      <a:endParaRPr lang="en-US" sz="1400" b="1" kern="1200" dirty="0">
                        <a:solidFill>
                          <a:schemeClr val="lt1"/>
                        </a:solidFill>
                        <a:latin typeface="Arial" panose="020B0604020202020204" pitchFamily="34" charset="0"/>
                        <a:ea typeface="+mn-ea"/>
                        <a:cs typeface="Arial" panose="020B0604020202020204" pitchFamily="34" charset="0"/>
                      </a:endParaRPr>
                    </a:p>
                  </a:txBody>
                  <a:tcPr>
                    <a:solidFill>
                      <a:schemeClr val="accent1"/>
                    </a:solidFill>
                  </a:tcPr>
                </a:tc>
                <a:tc>
                  <a:txBody>
                    <a:bodyPr/>
                    <a:lstStyle/>
                    <a:p>
                      <a:r>
                        <a:rPr lang="en-US" sz="1400" b="1" kern="1200">
                          <a:solidFill>
                            <a:srgbClr val="FF0000"/>
                          </a:solidFill>
                          <a:latin typeface="Arial" panose="020B0604020202020204" pitchFamily="34" charset="0"/>
                          <a:ea typeface="+mn-ea"/>
                          <a:cs typeface="Arial" panose="020B0604020202020204" pitchFamily="34" charset="0"/>
                        </a:rPr>
                        <a:t>(New) </a:t>
                      </a:r>
                      <a:r>
                        <a:rPr lang="en-US" sz="1400" b="1" kern="1200">
                          <a:solidFill>
                            <a:schemeClr val="lt1"/>
                          </a:solidFill>
                          <a:latin typeface="Arial" panose="020B0604020202020204" pitchFamily="34" charset="0"/>
                          <a:ea typeface="+mn-ea"/>
                          <a:cs typeface="Arial" panose="020B0604020202020204" pitchFamily="34" charset="0"/>
                        </a:rPr>
                        <a:t>Final Rule (FR) Guidance</a:t>
                      </a:r>
                      <a:endParaRPr lang="en-US" sz="1400" b="1" kern="1200" dirty="0">
                        <a:solidFill>
                          <a:schemeClr val="lt1"/>
                        </a:solidFill>
                        <a:latin typeface="Arial" panose="020B0604020202020204" pitchFamily="34" charset="0"/>
                        <a:ea typeface="+mn-ea"/>
                        <a:cs typeface="Arial" panose="020B0604020202020204" pitchFamily="34" charset="0"/>
                      </a:endParaRPr>
                    </a:p>
                  </a:txBody>
                  <a:tcPr>
                    <a:solidFill>
                      <a:schemeClr val="accent1"/>
                    </a:solidFill>
                  </a:tcPr>
                </a:tc>
                <a:extLst>
                  <a:ext uri="{0D108BD9-81ED-4DB2-BD59-A6C34878D82A}">
                    <a16:rowId xmlns:a16="http://schemas.microsoft.com/office/drawing/2014/main" val="4109237871"/>
                  </a:ext>
                </a:extLst>
              </a:tr>
              <a:tr h="2071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Eligible under Expenditure Category 5.6 – Clean Water: Stormwater.</a:t>
                      </a:r>
                      <a:endParaRPr lang="en-US" sz="1200" b="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fontAlgn="base">
                        <a:lnSpc>
                          <a:spcPct val="114000"/>
                        </a:lnSpc>
                      </a:pPr>
                      <a:r>
                        <a:rPr lang="en-US" sz="1200" b="1" i="0" kern="1200">
                          <a:solidFill>
                            <a:schemeClr val="dk1"/>
                          </a:solidFill>
                          <a:effectLst/>
                          <a:latin typeface="Arial" panose="020B0604020202020204" pitchFamily="34" charset="0"/>
                          <a:ea typeface="+mn-ea"/>
                          <a:cs typeface="Arial" panose="020B0604020202020204" pitchFamily="34" charset="0"/>
                        </a:rPr>
                        <a:t>Now that your entire allocation is eligible under 6.1 Revenue Replacement, where previously you could place this project under Expenditure Category 5.6 or 6.1, we are recommending that you place this under 6.1 because it will make your reporting far easier.</a:t>
                      </a:r>
                      <a:endParaRPr lang="en-US" sz="1200" b="0" i="0" kern="120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baseline="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77836237"/>
                  </a:ext>
                </a:extLst>
              </a:tr>
            </a:tbl>
          </a:graphicData>
        </a:graphic>
      </p:graphicFrame>
      <p:sp>
        <p:nvSpPr>
          <p:cNvPr id="13" name="Title 1">
            <a:extLst>
              <a:ext uri="{FF2B5EF4-FFF2-40B4-BE49-F238E27FC236}">
                <a16:creationId xmlns:a16="http://schemas.microsoft.com/office/drawing/2014/main" id="{981703DE-995A-4D52-BB5A-3EEC3288DCCD}"/>
              </a:ext>
            </a:extLst>
          </p:cNvPr>
          <p:cNvSpPr>
            <a:spLocks noGrp="1"/>
          </p:cNvSpPr>
          <p:nvPr>
            <p:ph type="title"/>
          </p:nvPr>
        </p:nvSpPr>
        <p:spPr>
          <a:xfrm>
            <a:off x="628650" y="241237"/>
            <a:ext cx="7886700" cy="1026794"/>
          </a:xfrm>
        </p:spPr>
        <p:txBody>
          <a:bodyPr anchor="t">
            <a:noAutofit/>
          </a:bodyPr>
          <a:lstStyle/>
          <a:p>
            <a:pPr>
              <a:lnSpc>
                <a:spcPct val="100000"/>
              </a:lnSpc>
              <a:spcBef>
                <a:spcPts val="600"/>
              </a:spcBef>
              <a:spcAft>
                <a:spcPts val="600"/>
              </a:spcAft>
            </a:pPr>
            <a:r>
              <a:rPr lang="en-US" sz="2800" dirty="0"/>
              <a:t>Example – Storm Water Culvert Project</a:t>
            </a:r>
          </a:p>
        </p:txBody>
      </p:sp>
    </p:spTree>
    <p:extLst>
      <p:ext uri="{BB962C8B-B14F-4D97-AF65-F5344CB8AC3E}">
        <p14:creationId xmlns:p14="http://schemas.microsoft.com/office/powerpoint/2010/main" val="283338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BA53-6709-4683-AE93-726B910770F2}"/>
              </a:ext>
            </a:extLst>
          </p:cNvPr>
          <p:cNvSpPr>
            <a:spLocks noGrp="1"/>
          </p:cNvSpPr>
          <p:nvPr>
            <p:ph type="title"/>
          </p:nvPr>
        </p:nvSpPr>
        <p:spPr/>
        <p:txBody>
          <a:bodyPr/>
          <a:lstStyle/>
          <a:p>
            <a:r>
              <a:rPr lang="en-US"/>
              <a:t>Prohibited </a:t>
            </a:r>
            <a:r>
              <a:rPr lang="en-US" dirty="0"/>
              <a:t>Uses of LFRF</a:t>
            </a:r>
            <a:endParaRPr lang="en-US"/>
          </a:p>
        </p:txBody>
      </p:sp>
      <p:sp>
        <p:nvSpPr>
          <p:cNvPr id="3" name="Content Placeholder 2">
            <a:extLst>
              <a:ext uri="{FF2B5EF4-FFF2-40B4-BE49-F238E27FC236}">
                <a16:creationId xmlns:a16="http://schemas.microsoft.com/office/drawing/2014/main" id="{E6DCF04A-776E-45E0-85BB-0F25DAB533F6}"/>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Recipients </a:t>
            </a:r>
            <a:r>
              <a:rPr lang="en-US" sz="1800" dirty="0">
                <a:effectLst/>
                <a:latin typeface="Calibri" panose="020F0502020204030204" pitchFamily="34" charset="0"/>
                <a:ea typeface="Calibri" panose="020F0502020204030204" pitchFamily="34" charset="0"/>
                <a:cs typeface="Arial" panose="020B0604020202020204" pitchFamily="34" charset="0"/>
              </a:rPr>
              <a:t>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fund capital projects funded with borrowed money. All capital projects funded with LFRF money must be paid with “cash-on-hand”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Recipients 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pay down debt or pay interest on debt with LFRF money</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Recipients</a:t>
            </a:r>
            <a:r>
              <a:rPr lang="en-US" sz="1800" dirty="0">
                <a:effectLst/>
                <a:latin typeface="Calibri" panose="020F0502020204030204" pitchFamily="34" charset="0"/>
                <a:ea typeface="Calibri" panose="020F0502020204030204" pitchFamily="34" charset="0"/>
                <a:cs typeface="Arial" panose="020B0604020202020204" pitchFamily="34" charset="0"/>
              </a:rPr>
              <a:t> 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deposit LFRF money into pension funds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Recipients 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use LFRF money to offset a reduction in net tax revenue resulting from a change in law, regulation, or administrative interpretation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Recipients 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use LFRF money to undermine COVID-19 mitigation practices in line with CDC guidance and recommendations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Recipients may </a:t>
            </a:r>
            <a:r>
              <a:rPr lang="en-US" sz="1800" b="1" dirty="0">
                <a:effectLst/>
                <a:latin typeface="Calibri" panose="020F0502020204030204" pitchFamily="34" charset="0"/>
                <a:ea typeface="Calibri" panose="020F0502020204030204" pitchFamily="34" charset="0"/>
                <a:cs typeface="Arial" panose="020B0604020202020204" pitchFamily="34" charset="0"/>
              </a:rPr>
              <a:t>not</a:t>
            </a:r>
            <a:r>
              <a:rPr lang="en-US" sz="1800" dirty="0">
                <a:effectLst/>
                <a:latin typeface="Calibri" panose="020F0502020204030204" pitchFamily="34" charset="0"/>
                <a:ea typeface="Calibri" panose="020F0502020204030204" pitchFamily="34" charset="0"/>
                <a:cs typeface="Arial" panose="020B0604020202020204" pitchFamily="34" charset="0"/>
              </a:rPr>
              <a:t> use LFRF money for any settlements and judgements</a:t>
            </a:r>
          </a:p>
          <a:p>
            <a:pPr marL="342900" marR="0" lvl="0" indent="-342900">
              <a:lnSpc>
                <a:spcPct val="107000"/>
              </a:lnSpc>
              <a:spcBef>
                <a:spcPts val="0"/>
              </a:spcBef>
              <a:spcAft>
                <a:spcPts val="80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Arial" panose="020B0604020202020204" pitchFamily="34" charset="0"/>
              </a:rPr>
              <a:t>Recipients may not use LFRF money in violation of the Award Terms and Conditions or conflict of interest requirements under the Uniform Guidance</a:t>
            </a:r>
          </a:p>
          <a:p>
            <a:endParaRPr lang="en-US"/>
          </a:p>
        </p:txBody>
      </p:sp>
      <p:sp>
        <p:nvSpPr>
          <p:cNvPr id="4" name="Date Placeholder 3">
            <a:extLst>
              <a:ext uri="{FF2B5EF4-FFF2-40B4-BE49-F238E27FC236}">
                <a16:creationId xmlns:a16="http://schemas.microsoft.com/office/drawing/2014/main" id="{5F3DBCB1-53A8-41D3-8002-FA807BDC2B2A}"/>
              </a:ext>
            </a:extLst>
          </p:cNvPr>
          <p:cNvSpPr>
            <a:spLocks noGrp="1"/>
          </p:cNvSpPr>
          <p:nvPr>
            <p:ph type="dt" sz="half" idx="10"/>
          </p:nvPr>
        </p:nvSpPr>
        <p:spPr/>
        <p:txBody>
          <a:bodyPr/>
          <a:lstStyle/>
          <a:p>
            <a:fld id="{D9F8B033-6A9E-E74E-B35C-3176DAA41691}" type="datetime4">
              <a:rPr lang="en-US" smtClean="0"/>
              <a:t>January 27, 2022</a:t>
            </a:fld>
            <a:endParaRPr lang="en-US"/>
          </a:p>
        </p:txBody>
      </p:sp>
      <p:sp>
        <p:nvSpPr>
          <p:cNvPr id="5" name="Slide Number Placeholder 4">
            <a:extLst>
              <a:ext uri="{FF2B5EF4-FFF2-40B4-BE49-F238E27FC236}">
                <a16:creationId xmlns:a16="http://schemas.microsoft.com/office/drawing/2014/main" id="{29242E97-6A1B-43D0-9390-7C51D808AD48}"/>
              </a:ext>
            </a:extLst>
          </p:cNvPr>
          <p:cNvSpPr>
            <a:spLocks noGrp="1"/>
          </p:cNvSpPr>
          <p:nvPr>
            <p:ph type="sldNum" sz="quarter" idx="12"/>
          </p:nvPr>
        </p:nvSpPr>
        <p:spPr/>
        <p:txBody>
          <a:bodyPr/>
          <a:lstStyle/>
          <a:p>
            <a:fld id="{A5ADF824-5DA6-8947-92A8-11800B62386F}" type="slidenum">
              <a:rPr lang="en-US" smtClean="0"/>
              <a:t>9</a:t>
            </a:fld>
            <a:endParaRPr lang="en-US"/>
          </a:p>
        </p:txBody>
      </p:sp>
    </p:spTree>
    <p:extLst>
      <p:ext uri="{BB962C8B-B14F-4D97-AF65-F5344CB8AC3E}">
        <p14:creationId xmlns:p14="http://schemas.microsoft.com/office/powerpoint/2010/main" val="132112531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36479"/>
      </a:dk2>
      <a:lt2>
        <a:srgbClr val="E0E0E0"/>
      </a:lt2>
      <a:accent1>
        <a:srgbClr val="93D500"/>
      </a:accent1>
      <a:accent2>
        <a:srgbClr val="C3EC0C"/>
      </a:accent2>
      <a:accent3>
        <a:srgbClr val="036479"/>
      </a:accent3>
      <a:accent4>
        <a:srgbClr val="60B8CC"/>
      </a:accent4>
      <a:accent5>
        <a:srgbClr val="68952C"/>
      </a:accent5>
      <a:accent6>
        <a:srgbClr val="F9B723"/>
      </a:accent6>
      <a:hlink>
        <a:srgbClr val="036479"/>
      </a:hlink>
      <a:folHlink>
        <a:srgbClr val="68952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11DE150D903647AF6595931C21CDC9" ma:contentTypeVersion="6" ma:contentTypeDescription="Create a new document." ma:contentTypeScope="" ma:versionID="070bb20b71d0421823263b8242471751">
  <xsd:schema xmlns:xsd="http://www.w3.org/2001/XMLSchema" xmlns:xs="http://www.w3.org/2001/XMLSchema" xmlns:p="http://schemas.microsoft.com/office/2006/metadata/properties" xmlns:ns2="46c94151-13e3-46b9-aa39-9f69992faf53" xmlns:ns3="a00fdb7d-2dc8-4bac-9a07-5f057fe3f895" targetNamespace="http://schemas.microsoft.com/office/2006/metadata/properties" ma:root="true" ma:fieldsID="b0210ed6318c4998c787b77247555d5b" ns2:_="" ns3:_="">
    <xsd:import namespace="46c94151-13e3-46b9-aa39-9f69992faf53"/>
    <xsd:import namespace="a00fdb7d-2dc8-4bac-9a07-5f057fe3f8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94151-13e3-46b9-aa39-9f69992fa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0fdb7d-2dc8-4bac-9a07-5f057fe3f8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7C0CC6-C192-4DD6-A4B0-ED8FD2583D4E}">
  <ds:schemaRef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elements/1.1/"/>
    <ds:schemaRef ds:uri="a00fdb7d-2dc8-4bac-9a07-5f057fe3f895"/>
    <ds:schemaRef ds:uri="http://schemas.microsoft.com/office/2006/metadata/properties"/>
    <ds:schemaRef ds:uri="46c94151-13e3-46b9-aa39-9f69992faf53"/>
    <ds:schemaRef ds:uri="http://www.w3.org/XML/1998/namespace"/>
    <ds:schemaRef ds:uri="http://purl.org/dc/terms/"/>
  </ds:schemaRefs>
</ds:datastoreItem>
</file>

<file path=customXml/itemProps2.xml><?xml version="1.0" encoding="utf-8"?>
<ds:datastoreItem xmlns:ds="http://schemas.openxmlformats.org/officeDocument/2006/customXml" ds:itemID="{1B48000B-BD56-49DB-A5AC-A6A77DFB8C01}">
  <ds:schemaRefs>
    <ds:schemaRef ds:uri="http://schemas.microsoft.com/sharepoint/v3/contenttype/forms"/>
  </ds:schemaRefs>
</ds:datastoreItem>
</file>

<file path=customXml/itemProps3.xml><?xml version="1.0" encoding="utf-8"?>
<ds:datastoreItem xmlns:ds="http://schemas.openxmlformats.org/officeDocument/2006/customXml" ds:itemID="{0D214752-4658-4714-B1F2-1EDB1E053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c94151-13e3-46b9-aa39-9f69992faf53"/>
    <ds:schemaRef ds:uri="a00fdb7d-2dc8-4bac-9a07-5f057fe3f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2900</Words>
  <Application>Microsoft Office PowerPoint</Application>
  <PresentationFormat>On-screen Show (4:3)</PresentationFormat>
  <Paragraphs>269</Paragraphs>
  <Slides>30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Courier New</vt:lpstr>
      <vt:lpstr>Symbol</vt:lpstr>
      <vt:lpstr>System Font Regular</vt:lpstr>
      <vt:lpstr>Wingdings</vt:lpstr>
      <vt:lpstr>Office Theme</vt:lpstr>
      <vt:lpstr>Coronavirus State and Local Fiscal Recovery Fund (SLFRF)</vt:lpstr>
      <vt:lpstr>Table of Contents</vt:lpstr>
      <vt:lpstr>Overview</vt:lpstr>
      <vt:lpstr>Webinar Overview</vt:lpstr>
      <vt:lpstr>PowerPoint Presentation</vt:lpstr>
      <vt:lpstr>Key Provisions for Awards Up To $10 Million</vt:lpstr>
      <vt:lpstr>Updates to Replacing Lost Public Sector Revenue – Standard Allowance</vt:lpstr>
      <vt:lpstr>Example – Storm Water Culvert Project</vt:lpstr>
      <vt:lpstr>Prohibited Uses of LFRF</vt:lpstr>
      <vt:lpstr>Considerations for Prime Recipients</vt:lpstr>
      <vt:lpstr>PowerPoint Presentation</vt:lpstr>
      <vt:lpstr>PowerPoint Presentation</vt:lpstr>
      <vt:lpstr>PowerPoint Presentation</vt:lpstr>
      <vt:lpstr>Recipients of less than $10 million can drop from the line.</vt:lpstr>
      <vt:lpstr>Key Provisions for Awards Greater Than $10 Million</vt:lpstr>
      <vt:lpstr>Methods for Determining Revenue Loss</vt:lpstr>
      <vt:lpstr>Updates to Replacing Lost Public Sector Revenue – Formula Based</vt:lpstr>
      <vt:lpstr>For any funds over $10 million or your calculated revenue loss…</vt:lpstr>
      <vt:lpstr>PowerPoint Presentation</vt:lpstr>
      <vt:lpstr>Updates to Responding to Public Health and Economic Impacts of COVID-19 (1/4)</vt:lpstr>
      <vt:lpstr>Updates to Responding to Public Health and Economic Impacts of COVID-19 (2/4)</vt:lpstr>
      <vt:lpstr>Updates to Responding to Public Health and Economic Impacts of COVID-19 (3/4)</vt:lpstr>
      <vt:lpstr>Updates to Responding to Public Health and Economic Impacts of COVID-19 (4/4)</vt:lpstr>
      <vt:lpstr>Updates to Premium Pay</vt:lpstr>
      <vt:lpstr>Updates to Water and Sewer Infrastructure</vt:lpstr>
      <vt:lpstr>Updates Broadband Infrastructure</vt:lpstr>
      <vt:lpstr>NEW: Steps for Evaluating Eligibility of Uses Beyond Those Listed in Guidance</vt:lpstr>
      <vt:lpstr>NEW: Capital Expenditures</vt:lpstr>
      <vt:lpstr>Considerations for Prime Recipients</vt:lpstr>
      <vt:lpstr>Your Guides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State and Local Fiscal Recovery Fund</dc:title>
  <dc:creator/>
  <cp:revision>3</cp:revision>
  <dcterms:created xsi:type="dcterms:W3CDTF">2022-01-11T14:02:47Z</dcterms:created>
  <dcterms:modified xsi:type="dcterms:W3CDTF">2022-01-28T17:58:46Z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0x0101006311DE150D903647AF6595931C21CDC9</vt:lpwstr>
  </property>
</Properties>
</file>