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8" r:id="rId2"/>
    <p:sldId id="262" r:id="rId3"/>
    <p:sldId id="257" r:id="rId4"/>
    <p:sldId id="261" r:id="rId5"/>
    <p:sldId id="278" r:id="rId6"/>
    <p:sldId id="279" r:id="rId7"/>
    <p:sldId id="259" r:id="rId8"/>
    <p:sldId id="260" r:id="rId9"/>
    <p:sldId id="265" r:id="rId10"/>
    <p:sldId id="272" r:id="rId11"/>
    <p:sldId id="277" r:id="rId12"/>
    <p:sldId id="276" r:id="rId13"/>
    <p:sldId id="269" r:id="rId14"/>
    <p:sldId id="280" r:id="rId15"/>
    <p:sldId id="274" r:id="rId16"/>
    <p:sldId id="267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8683"/>
    <a:srgbClr val="7B2029"/>
    <a:srgbClr val="8120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2347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Average</a:t>
            </a:r>
            <a:r>
              <a:rPr lang="en-US" baseline="0" dirty="0"/>
              <a:t> Weekly Day Service Revenue in 4 -week </a:t>
            </a:r>
            <a:r>
              <a:rPr lang="en-US" baseline="0" dirty="0" smtClean="0"/>
              <a:t>Increments</a:t>
            </a:r>
          </a:p>
          <a:p>
            <a:pPr>
              <a:defRPr/>
            </a:pPr>
            <a:r>
              <a:rPr lang="en-US" baseline="0" dirty="0" smtClean="0"/>
              <a:t> </a:t>
            </a:r>
            <a:r>
              <a:rPr lang="en-US" baseline="0" dirty="0"/>
              <a:t>(Jan 25-Apr 11, 2020)</a:t>
            </a:r>
            <a:endParaRPr lang="en-US" dirty="0"/>
          </a:p>
        </c:rich>
      </c:tx>
      <c:layout>
        <c:manualLayout>
          <c:xMode val="edge"/>
          <c:yMode val="edge"/>
          <c:x val="0.11234011373578302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Day_ByServiceDate!$AJ$26</c:f>
              <c:numCache>
                <c:formatCode>"$"#,##0.00</c:formatCode>
                <c:ptCount val="1"/>
                <c:pt idx="0">
                  <c:v>1870535.6424999998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D8-412B-8DB9-27A91084BC49}"/>
            </c:ext>
          </c:extLst>
        </c:ser>
        <c:ser>
          <c:idx val="4"/>
          <c:order val="4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val>
            <c:numRef>
              <c:f>Day_ByServiceDate!$AN$26</c:f>
              <c:numCache>
                <c:formatCode>"$"#,##0.00</c:formatCode>
                <c:ptCount val="1"/>
                <c:pt idx="0">
                  <c:v>1839286.6824999996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D8-412B-8DB9-27A91084BC49}"/>
            </c:ext>
          </c:extLst>
        </c:ser>
        <c:ser>
          <c:idx val="8"/>
          <c:order val="8"/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Day_ByServiceDate!$AR$26</c:f>
              <c:numCache>
                <c:formatCode>"$"#,##0.00</c:formatCode>
                <c:ptCount val="1"/>
                <c:pt idx="0">
                  <c:v>1248416.9475000007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D8-412B-8DB9-27A91084BC49}"/>
            </c:ext>
          </c:extLst>
        </c:ser>
        <c:ser>
          <c:idx val="9"/>
          <c:order val="9"/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Day_ByServiceDate!$AS$26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3-86D8-412B-8DB9-27A91084BC49}"/>
            </c:ext>
          </c:extLst>
        </c:ser>
        <c:ser>
          <c:idx val="10"/>
          <c:order val="10"/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Day_ByServiceDate!$AT$26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4-86D8-412B-8DB9-27A91084BC49}"/>
            </c:ext>
          </c:extLst>
        </c:ser>
        <c:ser>
          <c:idx val="11"/>
          <c:order val="11"/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Day_ByServiceDate!$AU$26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5-86D8-412B-8DB9-27A91084BC49}"/>
            </c:ext>
          </c:extLst>
        </c:ser>
        <c:ser>
          <c:idx val="12"/>
          <c:order val="12"/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val>
            <c:numRef>
              <c:f>Day_ByServiceDate!$AV$26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6-86D8-412B-8DB9-27A91084BC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2785064"/>
        <c:axId val="262783424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>
                      <c:ext uri="{02D57815-91ED-43cb-92C2-25804820EDAC}">
                        <c15:formulaRef>
                          <c15:sqref>Day_ByServiceDate!$AK$26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7-86D8-412B-8DB9-27A91084BC49}"/>
                  </c:ext>
                </c:extLst>
              </c15:ser>
            </c15:filteredBarSeries>
            <c15:filteredBarSeries>
              <c15:ser>
                <c:idx val="2"/>
                <c:order val="2"/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Day_ByServiceDate!$AL$26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86D8-412B-8DB9-27A91084BC49}"/>
                  </c:ext>
                </c:extLst>
              </c15:ser>
            </c15:filteredBarSeries>
            <c15:filteredBarSeries>
              <c15:ser>
                <c:idx val="3"/>
                <c:order val="3"/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Day_ByServiceDate!$AM$26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86D8-412B-8DB9-27A91084BC49}"/>
                  </c:ext>
                </c:extLst>
              </c15:ser>
            </c15:filteredBarSeries>
            <c15:filteredBarSeries>
              <c15:ser>
                <c:idx val="5"/>
                <c:order val="5"/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Day_ByServiceDate!$AO$26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86D8-412B-8DB9-27A91084BC49}"/>
                  </c:ext>
                </c:extLst>
              </c15:ser>
            </c15:filteredBarSeries>
            <c15:filteredBarSeries>
              <c15:ser>
                <c:idx val="6"/>
                <c:order val="6"/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Day_ByServiceDate!$AP$26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B-86D8-412B-8DB9-27A91084BC49}"/>
                  </c:ext>
                </c:extLst>
              </c15:ser>
            </c15:filteredBarSeries>
            <c15:filteredBarSeries>
              <c15:ser>
                <c:idx val="7"/>
                <c:order val="7"/>
                <c:spPr>
                  <a:solidFill>
                    <a:schemeClr val="accent2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Day_ByServiceDate!$AQ$26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C-86D8-412B-8DB9-27A91084BC49}"/>
                  </c:ext>
                </c:extLst>
              </c15:ser>
            </c15:filteredBarSeries>
          </c:ext>
        </c:extLst>
      </c:barChart>
      <c:catAx>
        <c:axId val="262785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2783424"/>
        <c:crosses val="autoZero"/>
        <c:auto val="1"/>
        <c:lblAlgn val="ctr"/>
        <c:lblOffset val="100"/>
        <c:noMultiLvlLbl val="0"/>
      </c:catAx>
      <c:valAx>
        <c:axId val="262783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2785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0.50926</cdr:x>
      <cdr:y>0.21887</cdr:y>
    </cdr:from>
    <cdr:to>
      <cdr:x>0.57245</cdr:x>
      <cdr:y>0.44612</cdr:y>
    </cdr:to>
    <cdr:sp macro="" textlink="">
      <cdr:nvSpPr>
        <cdr:cNvPr id="2" name="Right Brace 1"/>
        <cdr:cNvSpPr/>
      </cdr:nvSpPr>
      <cdr:spPr>
        <a:xfrm xmlns:a="http://schemas.openxmlformats.org/drawingml/2006/main">
          <a:off x="4191000" y="990600"/>
          <a:ext cx="520035" cy="1028540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0.589</cdr:x>
      <cdr:y>0.31481</cdr:y>
    </cdr:from>
    <cdr:to>
      <cdr:x>0.92963</cdr:x>
      <cdr:y>0.45556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162300" y="1079500"/>
          <a:ext cx="1828800" cy="482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Ave.</a:t>
          </a:r>
          <a:r>
            <a:rPr lang="en-US" sz="1400" baseline="0" dirty="0"/>
            <a:t> weekly revenue down $600k</a:t>
          </a:r>
          <a:endParaRPr lang="en-US" sz="14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BDBE6B6-AD41-41EC-A814-A4933D6B9C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F2C345-5C4A-4D18-9442-E5114231CB7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6BDFD-7056-4C40-B6B0-26EB79A823B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89597E-A96B-435A-AF6E-787361F5119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CFEBCB-2287-4D2B-8E97-528E734062B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6A188-D921-48B9-B6B1-87E5D3053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0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9CF135-E892-4C89-BDB5-7BC92FC1066B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6C67F-F245-43F4-9037-3DD803239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0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81202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8686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7B202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Community Support Network,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1202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D5F0C04-67E4-4CEA-92DE-CCD6608FCE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4EB15EEB-A2C8-4BBF-BBCA-0A1887DAAA6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304800"/>
            <a:ext cx="1581912" cy="933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319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Community Support Network,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0C04-67E4-4CEA-92DE-CCD6608FC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29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Community Support Network,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0C04-67E4-4CEA-92DE-CCD6608FC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12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7000" cy="11430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B2029"/>
                </a:solidFill>
              </a:defRPr>
            </a:lvl1pPr>
          </a:lstStyle>
          <a:p>
            <a:fld id="{4D5F0C04-67E4-4CEA-92DE-CCD6608FCE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AC77DC54-4BB0-4283-993E-669C024E5B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304800"/>
            <a:ext cx="1581912" cy="933721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1EFE8C1-8AF7-449C-B1B2-71D27B854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7B202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Community Support Network, Inc.</a:t>
            </a:r>
          </a:p>
        </p:txBody>
      </p:sp>
    </p:spTree>
    <p:extLst>
      <p:ext uri="{BB962C8B-B14F-4D97-AF65-F5344CB8AC3E}">
        <p14:creationId xmlns:p14="http://schemas.microsoft.com/office/powerpoint/2010/main" val="4215932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81202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686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B2029"/>
                </a:solidFill>
              </a:defRPr>
            </a:lvl1pPr>
          </a:lstStyle>
          <a:p>
            <a:fld id="{4D5F0C04-67E4-4CEA-92DE-CCD6608FCE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F61897B0-C575-4E10-9688-5371614F76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304800"/>
            <a:ext cx="1581912" cy="933721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C026441-E9A8-48E4-9DBE-322E252AF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7B202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Community Support Network, Inc.</a:t>
            </a:r>
          </a:p>
        </p:txBody>
      </p:sp>
    </p:spTree>
    <p:extLst>
      <p:ext uri="{BB962C8B-B14F-4D97-AF65-F5344CB8AC3E}">
        <p14:creationId xmlns:p14="http://schemas.microsoft.com/office/powerpoint/2010/main" val="4151115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29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B2029"/>
                </a:solidFill>
              </a:defRPr>
            </a:lvl1pPr>
          </a:lstStyle>
          <a:p>
            <a:fld id="{4D5F0C04-67E4-4CEA-92DE-CCD6608FCE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36120BF6-9D08-4C7F-9C91-5173ECA00C8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304800"/>
            <a:ext cx="1581912" cy="933721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1F107D5-091E-439D-AC00-98ACCD2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7B202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Community Support Network, Inc.</a:t>
            </a:r>
          </a:p>
        </p:txBody>
      </p:sp>
    </p:spTree>
    <p:extLst>
      <p:ext uri="{BB962C8B-B14F-4D97-AF65-F5344CB8AC3E}">
        <p14:creationId xmlns:p14="http://schemas.microsoft.com/office/powerpoint/2010/main" val="2249484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7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B2029"/>
                </a:solidFill>
              </a:defRPr>
            </a:lvl1pPr>
          </a:lstStyle>
          <a:p>
            <a:fld id="{4D5F0C04-67E4-4CEA-92DE-CCD6608FCE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Content Placeholder 4">
            <a:extLst>
              <a:ext uri="{FF2B5EF4-FFF2-40B4-BE49-F238E27FC236}">
                <a16:creationId xmlns:a16="http://schemas.microsoft.com/office/drawing/2014/main" id="{DBBA43E1-37CB-4838-92A8-7E4865A124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304800"/>
            <a:ext cx="1581912" cy="933721"/>
          </a:xfrm>
          <a:prstGeom prst="rect">
            <a:avLst/>
          </a:prstGeom>
        </p:spPr>
      </p:pic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D7D4D082-E605-4EBA-A0CE-7F7DA635F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7B202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Community Support Network, Inc.</a:t>
            </a:r>
          </a:p>
        </p:txBody>
      </p:sp>
    </p:spTree>
    <p:extLst>
      <p:ext uri="{BB962C8B-B14F-4D97-AF65-F5344CB8AC3E}">
        <p14:creationId xmlns:p14="http://schemas.microsoft.com/office/powerpoint/2010/main" val="2478159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7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B2029"/>
                </a:solidFill>
              </a:defRPr>
            </a:lvl1pPr>
          </a:lstStyle>
          <a:p>
            <a:fld id="{4D5F0C04-67E4-4CEA-92DE-CCD6608FCE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8DC54F7D-3893-4CFF-81E8-C8AFBC4F658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304800"/>
            <a:ext cx="1581912" cy="933721"/>
          </a:xfrm>
          <a:prstGeom prst="rect">
            <a:avLst/>
          </a:prstGeom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10D4319-FCDE-4112-BA38-5C7D570BC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7B202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Community Support Network, Inc.</a:t>
            </a:r>
          </a:p>
        </p:txBody>
      </p:sp>
    </p:spTree>
    <p:extLst>
      <p:ext uri="{BB962C8B-B14F-4D97-AF65-F5344CB8AC3E}">
        <p14:creationId xmlns:p14="http://schemas.microsoft.com/office/powerpoint/2010/main" val="1997957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B2029"/>
                </a:solidFill>
              </a:defRPr>
            </a:lvl1pPr>
          </a:lstStyle>
          <a:p>
            <a:fld id="{4D5F0C04-67E4-4CEA-92DE-CCD6608FCE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14F21EC-D44A-4268-956E-62CEC5458A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304800"/>
            <a:ext cx="1581912" cy="933721"/>
          </a:xfrm>
          <a:prstGeom prst="rect">
            <a:avLst/>
          </a:prstGeom>
        </p:spPr>
      </p:pic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3FDAD87-BB74-4393-B158-B0A2BED4D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7B202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Community Support Network, Inc.</a:t>
            </a:r>
          </a:p>
        </p:txBody>
      </p:sp>
    </p:spTree>
    <p:extLst>
      <p:ext uri="{BB962C8B-B14F-4D97-AF65-F5344CB8AC3E}">
        <p14:creationId xmlns:p14="http://schemas.microsoft.com/office/powerpoint/2010/main" val="2279963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Community Support Network,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0C04-67E4-4CEA-92DE-CCD6608FC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7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Community Support Network,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0C04-67E4-4CEA-92DE-CCD6608FC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794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Community Support Network,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F0C04-67E4-4CEA-92DE-CCD6608FC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63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7B2029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868683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6E7EE-D3AB-4C2C-8EEB-F565482D9E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557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Area Agency System Presentation to GOFERR Legislative Advisory Board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305B26-10CD-4E3E-852E-CC80E1DCF9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/>
          <a:p>
            <a:r>
              <a:rPr lang="en-US" dirty="0" smtClean="0"/>
              <a:t>Impact of COVID-19 Pandemic on Developmental Services System</a:t>
            </a:r>
          </a:p>
          <a:p>
            <a:r>
              <a:rPr lang="en-US" dirty="0" smtClean="0"/>
              <a:t>April 1, 2020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9BAC31-132A-4E68-8905-29AE08692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Community Support Network, Inc.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EEA1BA-8D30-448D-820C-5AE917F67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0C04-67E4-4CEA-92DE-CCD6608FCE8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004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Summary of </a:t>
            </a:r>
            <a:r>
              <a:rPr lang="en-US" sz="3200" dirty="0" smtClean="0"/>
              <a:t>Area Agency COVID-related </a:t>
            </a:r>
            <a:r>
              <a:rPr lang="en-US" sz="3200" dirty="0" smtClean="0"/>
              <a:t>Expenses </a:t>
            </a:r>
            <a:r>
              <a:rPr lang="en-US" sz="3200" b="1" dirty="0" smtClean="0"/>
              <a:t>to </a:t>
            </a:r>
            <a:r>
              <a:rPr lang="en-US" sz="3200" b="1" dirty="0" smtClean="0"/>
              <a:t>Date </a:t>
            </a:r>
            <a:r>
              <a:rPr lang="en-US" sz="3200" dirty="0" smtClean="0"/>
              <a:t>(figures do not include private providers)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7042542"/>
              </p:ext>
            </p:extLst>
          </p:nvPr>
        </p:nvGraphicFramePr>
        <p:xfrm>
          <a:off x="1219200" y="1752600"/>
          <a:ext cx="6400800" cy="3886200"/>
        </p:xfrm>
        <a:graphic>
          <a:graphicData uri="http://schemas.openxmlformats.org/drawingml/2006/table">
            <a:tbl>
              <a:tblPr/>
              <a:tblGrid>
                <a:gridCol w="4480560">
                  <a:extLst>
                    <a:ext uri="{9D8B030D-6E8A-4147-A177-3AD203B41FA5}">
                      <a16:colId xmlns:a16="http://schemas.microsoft.com/office/drawing/2014/main" val="2516427403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1350679980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PPE/Medical Supplies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117,733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5444133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Supports to Families (gift cards,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etc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32,957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8422446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Remote Support Tech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292,209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4703957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Retention/Personnel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328,484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8028178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Temporary Housing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225,413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9968603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Cleaning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12,762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7402476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Fundraising Loss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250,750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1736769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Rental Losses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49,410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1628889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1,309,717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946933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0C04-67E4-4CEA-92DE-CCD6608FCE8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Community Support Network,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716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Significant declines in service areas since the Stay-at-Home Order</a:t>
            </a:r>
          </a:p>
          <a:p>
            <a:pPr marL="0" indent="0" algn="ctr">
              <a:buNone/>
            </a:pPr>
            <a:endParaRPr lang="en-US" dirty="0" smtClean="0"/>
          </a:p>
          <a:p>
            <a:pPr lvl="1"/>
            <a:r>
              <a:rPr lang="en-US" dirty="0" smtClean="0"/>
              <a:t>Day Services—down $600k per week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Early Supports and Services for children ages 0-3 down $60,000 per week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0C04-67E4-4CEA-92DE-CCD6608FCE8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Community Support Network,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627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Day Service Revenue Impact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0C04-67E4-4CEA-92DE-CCD6608FCE8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Community Support Network, Inc.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453899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5867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Resulting in…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Weakening of the safety net</a:t>
            </a:r>
          </a:p>
          <a:p>
            <a:r>
              <a:rPr lang="en-US" dirty="0" smtClean="0"/>
              <a:t>Potential loss of provider organizations</a:t>
            </a:r>
          </a:p>
          <a:p>
            <a:r>
              <a:rPr lang="en-US" dirty="0" smtClean="0"/>
              <a:t>Decreased ability to support administrative and fixed costs</a:t>
            </a:r>
          </a:p>
          <a:p>
            <a:r>
              <a:rPr lang="en-US" dirty="0" smtClean="0"/>
              <a:t>Furloughs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0C04-67E4-4CEA-92DE-CCD6608FCE8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Community Support Network,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710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Paycheck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 Area Agencies have been approved</a:t>
            </a:r>
          </a:p>
          <a:p>
            <a:r>
              <a:rPr lang="en-US" dirty="0" smtClean="0"/>
              <a:t>Northern Human Services did not qualify due to their number of employees</a:t>
            </a:r>
          </a:p>
          <a:p>
            <a:r>
              <a:rPr lang="en-US" dirty="0" smtClean="0"/>
              <a:t>NHS serves over 4,600 individuals, and employs over 660 people in Coos, Grafton and Carroll Counties</a:t>
            </a:r>
          </a:p>
          <a:p>
            <a:r>
              <a:rPr lang="en-US" dirty="0" smtClean="0"/>
              <a:t>Critical component of our Organized Health Care Delivery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0C04-67E4-4CEA-92DE-CCD6608FCE8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Community Support Network,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72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Projected Needs: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986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PPP for agencies over 500 employees</a:t>
            </a:r>
          </a:p>
          <a:p>
            <a:pPr lvl="1"/>
            <a:r>
              <a:rPr lang="en-US" dirty="0" smtClean="0"/>
              <a:t>Northern Human Services……$4,600,000</a:t>
            </a:r>
          </a:p>
          <a:p>
            <a:r>
              <a:rPr lang="en-US" dirty="0"/>
              <a:t>Reimbursements for COVID-related </a:t>
            </a:r>
            <a:r>
              <a:rPr lang="en-US" dirty="0" smtClean="0"/>
              <a:t>expenses</a:t>
            </a:r>
          </a:p>
          <a:p>
            <a:pPr lvl="1"/>
            <a:r>
              <a:rPr lang="en-US" dirty="0" smtClean="0"/>
              <a:t>Total Request…………………..$1,310,000</a:t>
            </a:r>
            <a:endParaRPr lang="en-US" dirty="0"/>
          </a:p>
          <a:p>
            <a:r>
              <a:rPr lang="en-US" dirty="0" smtClean="0"/>
              <a:t>Access </a:t>
            </a:r>
            <a:r>
              <a:rPr lang="en-US" dirty="0" smtClean="0"/>
              <a:t>to budgeted revenue to support the safety net</a:t>
            </a:r>
          </a:p>
          <a:p>
            <a:pPr lvl="1"/>
            <a:r>
              <a:rPr lang="en-US" dirty="0" smtClean="0"/>
              <a:t>6 months of stabilization in day services</a:t>
            </a:r>
          </a:p>
          <a:p>
            <a:pPr lvl="1"/>
            <a:r>
              <a:rPr lang="en-US" dirty="0" smtClean="0"/>
              <a:t>Projected shortfall………$</a:t>
            </a:r>
            <a:r>
              <a:rPr lang="en-US" dirty="0" smtClean="0"/>
              <a:t>15,600,000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0C04-67E4-4CEA-92DE-CCD6608FCE8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Community Support Network,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4934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 Consider: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Efforts to stabilize the safety net</a:t>
            </a:r>
          </a:p>
          <a:p>
            <a:r>
              <a:rPr lang="en-US" dirty="0" smtClean="0"/>
              <a:t>The need to assist large non-profit agencies with funding similar to PPP</a:t>
            </a:r>
          </a:p>
          <a:p>
            <a:r>
              <a:rPr lang="en-US" dirty="0" smtClean="0"/>
              <a:t>Reimbursement for additional costs incurred that are not reimbursable through other means</a:t>
            </a:r>
          </a:p>
          <a:p>
            <a:r>
              <a:rPr lang="en-US" dirty="0" smtClean="0"/>
              <a:t>Moving the start date of the next Medicaid rate increase to July 1, 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0C04-67E4-4CEA-92DE-CCD6608FCE8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Community Support Network,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8983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Community Support Network,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0C04-67E4-4CEA-92DE-CCD6608FCE8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19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Today’s Presenters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Sarah Aiken, Director of Public Affairs for Community Bridges</a:t>
            </a:r>
          </a:p>
          <a:p>
            <a:r>
              <a:rPr lang="en-US" dirty="0" smtClean="0"/>
              <a:t>Jonathan Routhier, Executive Director of CSNI-the association for the Area Agencies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0C04-67E4-4CEA-92DE-CCD6608FCE8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Community Support Network,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686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853004C-8366-454C-81CE-8F902859F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Quick Overview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B497C9D-609A-4ED2-9585-0BEDA018F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NH has 10 Area Agencies, established under RSA 171-A</a:t>
            </a:r>
          </a:p>
          <a:p>
            <a:r>
              <a:rPr lang="en-US" dirty="0" smtClean="0"/>
              <a:t>Responsible for service coordination and delivery for individuals who experience developmental disabilities and acquired brain disorders.  Over 13,000 individuals served.</a:t>
            </a:r>
          </a:p>
          <a:p>
            <a:r>
              <a:rPr lang="en-US" dirty="0" smtClean="0"/>
              <a:t>Services are provided to all ages</a:t>
            </a:r>
          </a:p>
          <a:p>
            <a:r>
              <a:rPr lang="en-US" dirty="0" smtClean="0"/>
              <a:t>Many services are provided through 60 contracted “vendor” agencies</a:t>
            </a:r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0A8957E-0E5B-4CF4-A923-8BD082225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Community Support Network, Inc.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5C2AEE5-8489-4EB5-8A60-5563BD684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0C04-67E4-4CEA-92DE-CCD6608FCE8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679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COVID-19 Pandemic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Impact on Families Served in the Concord Region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Community Support Network,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0C04-67E4-4CEA-92DE-CCD6608FCE8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560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038" y="1255014"/>
            <a:ext cx="3429000" cy="12344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0936" y="2578608"/>
            <a:ext cx="8085582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Serves 1300 +/- individuals with developmental disabilities and acquired brain disorders in Merrimack county and parts of Hillsboro county. </a:t>
            </a:r>
            <a:endParaRPr lang="en-US" sz="135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Serves people throughout the lifespan through 3 Medicaid waivers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Approximately 90% of funding goes directly to services with more than 90% of our funding coming from Medicaid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1208" y="3686604"/>
            <a:ext cx="3442716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/>
              <a:t>Covid-19 related Losses/Expenses</a:t>
            </a:r>
            <a:endParaRPr lang="en-US" sz="135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Day Services Loss of $250,000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PPE expenses $25,000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Internal IT upgrades $50,000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Phone System upgrades $60,000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Additional FICA taxes $30,000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Laptops $25,000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Rental Income loss projections $12-50K</a:t>
            </a:r>
          </a:p>
          <a:p>
            <a:r>
              <a:rPr lang="en-US" sz="1350" b="1" dirty="0"/>
              <a:t>TOTAL Expenses/losses $452,000-$490,000</a:t>
            </a:r>
            <a:endParaRPr lang="en-US" sz="135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437126" y="3686604"/>
            <a:ext cx="343585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/>
              <a:t>Covid-19 related staffing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Staff 521 with 388 FTE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Furloughed 42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Reduced Hours 17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Personal Leave 12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Expanded FMLA 8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FFCRA paid sick leave 4</a:t>
            </a:r>
          </a:p>
          <a:p>
            <a:endParaRPr lang="en-US" sz="1350" b="1" dirty="0"/>
          </a:p>
          <a:p>
            <a:r>
              <a:rPr lang="en-US" sz="1350" b="1" dirty="0"/>
              <a:t>TOTAL STAFF 83 or 16% </a:t>
            </a:r>
          </a:p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93509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 smtClean="0"/>
              <a:t>The Intangible Impact</a:t>
            </a:r>
            <a:br>
              <a:rPr lang="en-US" sz="3200" b="1" dirty="0" smtClean="0"/>
            </a:br>
            <a:r>
              <a:rPr lang="en-US" sz="3200" b="1" dirty="0" smtClean="0"/>
              <a:t>&amp;</a:t>
            </a:r>
            <a:br>
              <a:rPr lang="en-US" sz="3200" b="1" dirty="0" smtClean="0"/>
            </a:br>
            <a:r>
              <a:rPr lang="en-US" sz="3200" b="1" dirty="0" smtClean="0"/>
              <a:t>Our Needs </a:t>
            </a:r>
            <a:endParaRPr lang="en-US" sz="3200" b="1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b="1" dirty="0" smtClean="0"/>
          </a:p>
          <a:p>
            <a:pPr marL="0" indent="0" algn="ctr">
              <a:buNone/>
            </a:pPr>
            <a:r>
              <a:rPr lang="en-US" sz="2800" b="1" dirty="0" smtClean="0"/>
              <a:t>Flexibility </a:t>
            </a:r>
            <a:r>
              <a:rPr lang="en-US" sz="2800" b="1" dirty="0" smtClean="0"/>
              <a:t>to provide individuals and families </a:t>
            </a:r>
          </a:p>
          <a:p>
            <a:pPr marL="0" indent="0" algn="ctr">
              <a:buNone/>
            </a:pPr>
            <a:r>
              <a:rPr lang="en-US" sz="2800" b="1" dirty="0" smtClean="0"/>
              <a:t>what they need right now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Assistance with transportation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Additional respite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Assistance with Special Education services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Emotional Support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Financial support – food, internet, shelter</a:t>
            </a:r>
            <a:endParaRPr lang="en-US" sz="1600" b="1" dirty="0">
              <a:solidFill>
                <a:schemeClr val="tx1"/>
              </a:solidFill>
            </a:endParaRP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Utilize flexibility in funding through the current budget to </a:t>
            </a:r>
            <a:r>
              <a:rPr lang="en-US" sz="1600" dirty="0" smtClean="0">
                <a:solidFill>
                  <a:schemeClr val="tx1"/>
                </a:solidFill>
              </a:rPr>
              <a:t>address system needs</a:t>
            </a:r>
            <a:endParaRPr lang="en-US" sz="1600" dirty="0">
              <a:solidFill>
                <a:schemeClr val="tx1"/>
              </a:solidFill>
            </a:endParaRP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Support our partners such as vendors, mental health, and healthcare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Remember to include the 1 out of 5 people in NH with disabilities in all decisions</a:t>
            </a:r>
            <a:endParaRPr lang="en-US" sz="1600" dirty="0">
              <a:solidFill>
                <a:schemeClr val="tx1"/>
              </a:solidFill>
            </a:endParaRP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Huge influx of HR and administrative needs</a:t>
            </a:r>
          </a:p>
          <a:p>
            <a:pPr marL="342900" lvl="1" indent="0">
              <a:buNone/>
            </a:pPr>
            <a:endParaRPr lang="en-US" sz="1350" dirty="0"/>
          </a:p>
          <a:p>
            <a:pPr marL="342900" lvl="1" indent="0">
              <a:buNone/>
            </a:pPr>
            <a:endParaRPr lang="en-US" sz="1350" dirty="0"/>
          </a:p>
          <a:p>
            <a:pPr marL="3429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0403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COVID-19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Rapid mobilization of agencies to implement social distancing measures and remote work assignments where feasible</a:t>
            </a:r>
          </a:p>
          <a:p>
            <a:r>
              <a:rPr lang="en-US" dirty="0" smtClean="0"/>
              <a:t>Implementation of widespread remote client support and monitoring</a:t>
            </a:r>
          </a:p>
          <a:p>
            <a:r>
              <a:rPr lang="en-US" dirty="0" smtClean="0"/>
              <a:t>Development of temporary housing arrangements prior to the EOC establishment of Tier-based supports</a:t>
            </a:r>
          </a:p>
          <a:p>
            <a:r>
              <a:rPr lang="en-US" dirty="0" smtClean="0"/>
              <a:t>Mobile van support to deliver food, medication and other needed items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0C04-67E4-4CEA-92DE-CCD6608FCE8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Community Support Network,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940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COVID-19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Centralization of communication with all private providers through CSNI to improve efficiency and maintain consistency of messaging</a:t>
            </a:r>
          </a:p>
          <a:p>
            <a:r>
              <a:rPr lang="en-US" dirty="0" smtClean="0"/>
              <a:t>Acquisition of PPE through a multitude of sources</a:t>
            </a:r>
          </a:p>
          <a:p>
            <a:r>
              <a:rPr lang="en-US" dirty="0" smtClean="0"/>
              <a:t>Centralized processing of all LTCS payment applications through CSNI</a:t>
            </a:r>
          </a:p>
          <a:p>
            <a:r>
              <a:rPr lang="en-US" dirty="0" smtClean="0"/>
              <a:t>Cross-training of staff to cover residential services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0C04-67E4-4CEA-92DE-CCD6608FCE8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Community Support Network,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80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Investments in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Substantial investments made to ensure that </a:t>
            </a:r>
            <a:r>
              <a:rPr lang="en-US" dirty="0" smtClean="0"/>
              <a:t>individuals and families </a:t>
            </a:r>
            <a:r>
              <a:rPr lang="en-US" dirty="0" smtClean="0"/>
              <a:t>served, and those providing direct service, were properly supported during this pandemic.</a:t>
            </a:r>
          </a:p>
          <a:p>
            <a:r>
              <a:rPr lang="en-US" dirty="0" smtClean="0"/>
              <a:t>Every agency enacted a continuity of operations plan</a:t>
            </a:r>
          </a:p>
          <a:p>
            <a:r>
              <a:rPr lang="en-US" dirty="0" smtClean="0"/>
              <a:t>The vast majority of these costs have no identified revenue stream to support them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0C04-67E4-4CEA-92DE-CCD6608FCE8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Community Support Network,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165741"/>
      </p:ext>
    </p:extLst>
  </p:cSld>
  <p:clrMapOvr>
    <a:masterClrMapping/>
  </p:clrMapOvr>
</p:sld>
</file>

<file path=ppt/theme/theme1.xml><?xml version="1.0" encoding="utf-8"?>
<a:theme xmlns:a="http://schemas.openxmlformats.org/drawingml/2006/main" name="CSNI Logo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CSNI Logo Slide</Template>
  <TotalTime>962</TotalTime>
  <Words>861</Words>
  <Application>Microsoft Office PowerPoint</Application>
  <PresentationFormat>On-screen Show (4:3)</PresentationFormat>
  <Paragraphs>146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CSNI Logo Slide</vt:lpstr>
      <vt:lpstr>Area Agency System Presentation to GOFERR Legislative Advisory Board</vt:lpstr>
      <vt:lpstr>Today’s Presenters</vt:lpstr>
      <vt:lpstr>A Quick Overview</vt:lpstr>
      <vt:lpstr>COVID-19 Pandemic</vt:lpstr>
      <vt:lpstr>PowerPoint Presentation</vt:lpstr>
      <vt:lpstr>The Intangible Impact &amp; Our Needs </vt:lpstr>
      <vt:lpstr>COVID-19 Response</vt:lpstr>
      <vt:lpstr>COVID-19 Response</vt:lpstr>
      <vt:lpstr>Investments in Services</vt:lpstr>
      <vt:lpstr>Summary of Area Agency COVID-related Expenses to Date (figures do not include private providers)</vt:lpstr>
      <vt:lpstr>Revenue Impact</vt:lpstr>
      <vt:lpstr>Day Service Revenue Impact</vt:lpstr>
      <vt:lpstr>Resulting in…</vt:lpstr>
      <vt:lpstr>Paycheck Protection</vt:lpstr>
      <vt:lpstr>Projected Needs:</vt:lpstr>
      <vt:lpstr>Please Consider:</vt:lpstr>
      <vt:lpstr>THANK YOU!!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</dc:creator>
  <cp:lastModifiedBy>Jonathan Routhier</cp:lastModifiedBy>
  <cp:revision>37</cp:revision>
  <dcterms:created xsi:type="dcterms:W3CDTF">2019-02-11T18:23:52Z</dcterms:created>
  <dcterms:modified xsi:type="dcterms:W3CDTF">2020-05-01T12:32:30Z</dcterms:modified>
</cp:coreProperties>
</file>