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8" r:id="rId6"/>
    <p:sldId id="267" r:id="rId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834D4DE-28B2-44FC-BD81-E298D3419596}" type="datetimeFigureOut">
              <a:rPr lang="en-US" smtClean="0"/>
              <a:t>4/30/2020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EA53AF7-558C-4252-998A-439A4F0F91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068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373B92D-36A6-4FD1-B415-B813E4E426DF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0E45-ED95-4746-BE42-D7637BC76995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D601700-8E45-49B0-988C-AC8166591012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29F8-162D-4B62-8B1B-8D593160813B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E0435EF-45AA-4A44-8C95-80D6C5E3B013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1872-24C5-45CF-AE0A-ACCA008516B6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0F67A-B31E-4DA6-8091-FB941CF929EE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1D29-9999-4F39-9124-4F7F5C0A8043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0D2F-2737-4D6D-9617-D6A5BEABC48F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F957F71-FA9C-4EF5-8B8A-7AC27F9D9F06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7779E-DD92-45D0-98D7-516A1E2EFC79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18FE59A-FEAC-4ADC-81A0-62B6F9092D09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Northern Human Services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431910" y="461553"/>
            <a:ext cx="11307243" cy="2329052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91" y="3271573"/>
            <a:ext cx="3311540" cy="1156735"/>
          </a:xfrm>
          <a:prstGeom prst="rect">
            <a:avLst/>
          </a:prstGeom>
        </p:spPr>
      </p:pic>
      <p:pic>
        <p:nvPicPr>
          <p:cNvPr id="6" name="Picture 5" descr="To Wonder &amp; Wander | A photographic blog of a nature lover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6661" y="539462"/>
            <a:ext cx="2897360" cy="225114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284618" y="3271573"/>
            <a:ext cx="706700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EDF1ED"/>
                </a:solidFill>
                <a:latin typeface="CheltenhamItcTEE-Book"/>
              </a:rPr>
              <a:t>Northern Human Services</a:t>
            </a:r>
          </a:p>
          <a:p>
            <a:pPr algn="ctr"/>
            <a:r>
              <a:rPr lang="en-US" sz="2400" dirty="0">
                <a:solidFill>
                  <a:srgbClr val="EDF1ED"/>
                </a:solidFill>
                <a:latin typeface="CheltenhamItcTEE-Book"/>
              </a:rPr>
              <a:t>is a private non-profit </a:t>
            </a:r>
            <a:r>
              <a:rPr lang="en-US" sz="2400" dirty="0" smtClean="0">
                <a:solidFill>
                  <a:srgbClr val="EDF1ED"/>
                </a:solidFill>
                <a:latin typeface="CheltenhamItcTEE-Book"/>
              </a:rPr>
              <a:t>essential provider</a:t>
            </a:r>
            <a:endParaRPr lang="en-US" sz="2400" dirty="0">
              <a:solidFill>
                <a:srgbClr val="EDF1ED"/>
              </a:solidFill>
              <a:latin typeface="CheltenhamItcTEE-Book"/>
            </a:endParaRPr>
          </a:p>
          <a:p>
            <a:pPr algn="ctr"/>
            <a:r>
              <a:rPr lang="en-US" sz="2400" dirty="0">
                <a:solidFill>
                  <a:srgbClr val="EDF1ED"/>
                </a:solidFill>
                <a:latin typeface="CheltenhamItcTEE-Book"/>
              </a:rPr>
              <a:t>of behavioral health services,</a:t>
            </a:r>
          </a:p>
          <a:p>
            <a:pPr algn="ctr"/>
            <a:r>
              <a:rPr lang="en-US" sz="2400" dirty="0">
                <a:solidFill>
                  <a:srgbClr val="EDF1ED"/>
                </a:solidFill>
                <a:latin typeface="CheltenhamItcTEE-Book"/>
              </a:rPr>
              <a:t>developmental services and</a:t>
            </a:r>
          </a:p>
          <a:p>
            <a:pPr algn="ctr"/>
            <a:r>
              <a:rPr lang="en-US" sz="2400" dirty="0">
                <a:solidFill>
                  <a:srgbClr val="EDF1ED"/>
                </a:solidFill>
                <a:latin typeface="CheltenhamItcTEE-Book"/>
              </a:rPr>
              <a:t>substance use disorder treatment</a:t>
            </a:r>
          </a:p>
          <a:p>
            <a:pPr algn="ctr"/>
            <a:r>
              <a:rPr lang="en-US" sz="2400" dirty="0">
                <a:solidFill>
                  <a:srgbClr val="EDF1ED"/>
                </a:solidFill>
                <a:latin typeface="CheltenhamItcTEE-Book"/>
              </a:rPr>
              <a:t>l</a:t>
            </a:r>
            <a:r>
              <a:rPr lang="en-US" sz="2400" dirty="0" smtClean="0">
                <a:solidFill>
                  <a:srgbClr val="EDF1ED"/>
                </a:solidFill>
                <a:latin typeface="CheltenhamItcTEE-Book"/>
              </a:rPr>
              <a:t>ocated throughout </a:t>
            </a:r>
            <a:r>
              <a:rPr lang="en-US" sz="2400" dirty="0">
                <a:solidFill>
                  <a:srgbClr val="EDF1ED"/>
                </a:solidFill>
                <a:latin typeface="CheltenhamItcTEE-Book"/>
              </a:rPr>
              <a:t>northern New Hampshire.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27744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646" y="2960914"/>
            <a:ext cx="10853162" cy="505097"/>
          </a:xfrm>
        </p:spPr>
        <p:txBody>
          <a:bodyPr/>
          <a:lstStyle/>
          <a:p>
            <a:r>
              <a:rPr lang="en-US" b="1" dirty="0" smtClean="0"/>
              <a:t>Northern IS NOT A Sleeping GIANT</a:t>
            </a:r>
            <a:endParaRPr lang="en-US" b="1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306" b="30306"/>
          <a:stretch>
            <a:fillRect/>
          </a:stretch>
        </p:blipFill>
        <p:spPr>
          <a:xfrm>
            <a:off x="2490651" y="619983"/>
            <a:ext cx="6548846" cy="208838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7646" y="3718558"/>
            <a:ext cx="10909079" cy="2602703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Northern Human Services has been a high quality non-profit human service provider that has worked collaboratively with the NH Department Of Health and Human Services for over 40 years.</a:t>
            </a:r>
          </a:p>
          <a:p>
            <a:r>
              <a:rPr lang="en-US" sz="1800" b="1" dirty="0" smtClean="0"/>
              <a:t>It has an annual budget exceeding $42 million dollars per year.</a:t>
            </a:r>
          </a:p>
          <a:p>
            <a:r>
              <a:rPr lang="en-US" sz="1800" b="1" dirty="0" smtClean="0"/>
              <a:t>The agency serves more than 4600 individuals and their families with developmental disabilities and mental health challenges each </a:t>
            </a:r>
            <a:r>
              <a:rPr lang="en-US" sz="1800" b="1" dirty="0"/>
              <a:t>y</a:t>
            </a:r>
            <a:r>
              <a:rPr lang="en-US" sz="1800" b="1" dirty="0" smtClean="0"/>
              <a:t>ear.  Northern serves individuals from birth until end of life.</a:t>
            </a:r>
          </a:p>
          <a:p>
            <a:r>
              <a:rPr lang="en-US" sz="1800" b="1" dirty="0" smtClean="0"/>
              <a:t>The agency employs more than 660 people and is the largest employer in northern New Hampshire.</a:t>
            </a:r>
          </a:p>
          <a:p>
            <a:r>
              <a:rPr lang="en-US" sz="1800" b="1" dirty="0" smtClean="0"/>
              <a:t>Northern provides services throughout Coos, Carroll and northern Grafton Counties operating more than 18 facilities across service sites.  Our region is 155 miles from north to south.</a:t>
            </a:r>
            <a:endParaRPr lang="en-US" sz="1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681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Revenue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854544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Contract with the State of NH for the provision of Developmental Services</a:t>
            </a:r>
          </a:p>
          <a:p>
            <a:r>
              <a:rPr lang="en-US" b="1" dirty="0" smtClean="0"/>
              <a:t>Contract with the State of NH for the provision of Behavioral Health Services</a:t>
            </a:r>
          </a:p>
          <a:p>
            <a:r>
              <a:rPr lang="en-US" b="1" dirty="0" smtClean="0"/>
              <a:t>Three Contracts with Medicaid Managed Care Companies </a:t>
            </a:r>
          </a:p>
          <a:p>
            <a:r>
              <a:rPr lang="en-US" b="1" dirty="0" smtClean="0"/>
              <a:t>Contracts with the NH Department of Justice for Victims of Crime Services</a:t>
            </a:r>
          </a:p>
          <a:p>
            <a:r>
              <a:rPr lang="en-US" b="1" dirty="0" smtClean="0"/>
              <a:t>Contracts with the NH Department of Justice for Drug Court Services</a:t>
            </a:r>
          </a:p>
          <a:p>
            <a:r>
              <a:rPr lang="en-US" b="1" dirty="0" smtClean="0"/>
              <a:t>Contracts with Commercial Insurance Companies (i.e.  Anthem, Cigna, Harvard Pilgrim, etc.) for reimbursement for behavioral health services and some developmental services to very young children</a:t>
            </a:r>
          </a:p>
          <a:p>
            <a:r>
              <a:rPr lang="en-US" b="1" dirty="0" smtClean="0"/>
              <a:t>Grants including the NH Charitable Foundation’s Tillotson Fund</a:t>
            </a:r>
          </a:p>
          <a:p>
            <a:r>
              <a:rPr lang="en-US" b="1" dirty="0" smtClean="0"/>
              <a:t>Donations and Fundraising Efforts</a:t>
            </a:r>
          </a:p>
          <a:p>
            <a:r>
              <a:rPr lang="en-US" b="1" dirty="0" smtClean="0"/>
              <a:t>Town Funding</a:t>
            </a:r>
          </a:p>
          <a:p>
            <a:r>
              <a:rPr lang="en-US" b="1" dirty="0" smtClean="0"/>
              <a:t>Client Fees</a:t>
            </a:r>
          </a:p>
          <a:p>
            <a:endParaRPr lang="en-US" dirty="0"/>
          </a:p>
        </p:txBody>
      </p:sp>
      <p:pic>
        <p:nvPicPr>
          <p:cNvPr id="4" name="Picture 3" descr="When Do You Need to Formalize Contracts with Your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7994" y="4892312"/>
            <a:ext cx="2857500" cy="149542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707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Annual Revenue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TOTAL For Developmental Services $26,131,497 </a:t>
            </a:r>
          </a:p>
          <a:p>
            <a:pPr marL="0" indent="0" algn="ctr">
              <a:buNone/>
            </a:pP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TOTAL For Mental Health $16,122,025</a:t>
            </a:r>
          </a:p>
          <a:p>
            <a:pPr marL="0" indent="0" algn="ctr">
              <a:buNone/>
            </a:pPr>
            <a:endParaRPr lang="en-US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 NORTHERN’S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CURRENT TOTAL OPERATING REVENUE ON AN ANNUAL BASIS </a:t>
            </a:r>
            <a:endParaRPr lang="en-US" sz="2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$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</a:rPr>
              <a:t>42,253,522 </a:t>
            </a:r>
            <a:endParaRPr lang="en-US" sz="2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4" name="Picture 3" descr="Highlights from CTS 2014 – acurrie.m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7712" y="3415770"/>
            <a:ext cx="36576" cy="2646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309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Consideration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b="1" spc="300" dirty="0">
                <a:solidFill>
                  <a:schemeClr val="accent4">
                    <a:lumMod val="50000"/>
                  </a:schemeClr>
                </a:solidFill>
                <a:cs typeface="Calibri" panose="020F0502020204030204" pitchFamily="34" charset="0"/>
              </a:rPr>
              <a:t>The COVID-19 </a:t>
            </a:r>
            <a:r>
              <a:rPr lang="en-US" sz="2400" b="1" spc="300" dirty="0" smtClean="0">
                <a:solidFill>
                  <a:schemeClr val="accent4">
                    <a:lumMod val="50000"/>
                  </a:schemeClr>
                </a:solidFill>
                <a:cs typeface="Calibri" panose="020F0502020204030204" pitchFamily="34" charset="0"/>
              </a:rPr>
              <a:t>pandemic </a:t>
            </a:r>
            <a:r>
              <a:rPr lang="en-US" sz="2400" b="1" spc="300" dirty="0">
                <a:solidFill>
                  <a:schemeClr val="accent4">
                    <a:lumMod val="50000"/>
                  </a:schemeClr>
                </a:solidFill>
                <a:cs typeface="Calibri" panose="020F0502020204030204" pitchFamily="34" charset="0"/>
              </a:rPr>
              <a:t>is </a:t>
            </a:r>
            <a:r>
              <a:rPr lang="en-US" sz="2400" b="1" spc="300" dirty="0" smtClean="0">
                <a:solidFill>
                  <a:schemeClr val="accent4">
                    <a:lumMod val="50000"/>
                  </a:schemeClr>
                </a:solidFill>
                <a:cs typeface="Calibri" panose="020F0502020204030204" pitchFamily="34" charset="0"/>
              </a:rPr>
              <a:t>adversely impacting </a:t>
            </a:r>
            <a:r>
              <a:rPr lang="en-US" sz="2400" b="1" spc="300" dirty="0" smtClean="0">
                <a:solidFill>
                  <a:schemeClr val="accent4">
                    <a:lumMod val="50000"/>
                  </a:schemeClr>
                </a:solidFill>
                <a:cs typeface="Calibri" panose="020F0502020204030204" pitchFamily="34" charset="0"/>
              </a:rPr>
              <a:t>our </a:t>
            </a:r>
            <a:r>
              <a:rPr lang="en-US" sz="2400" b="1" spc="300" dirty="0">
                <a:solidFill>
                  <a:schemeClr val="accent4">
                    <a:lumMod val="50000"/>
                  </a:schemeClr>
                </a:solidFill>
                <a:cs typeface="Calibri" panose="020F0502020204030204" pitchFamily="34" charset="0"/>
              </a:rPr>
              <a:t>capacity to deliver services and to keep employees working. </a:t>
            </a:r>
            <a:endParaRPr lang="en-US" sz="2400" b="1" spc="300" dirty="0" smtClean="0">
              <a:solidFill>
                <a:schemeClr val="accent4">
                  <a:lumMod val="50000"/>
                </a:schemeClr>
              </a:solidFill>
              <a:cs typeface="Calibri" panose="020F0502020204030204" pitchFamily="34" charset="0"/>
            </a:endParaRPr>
          </a:p>
          <a:p>
            <a:r>
              <a:rPr lang="en-US" sz="2400" b="1" spc="300" dirty="0" smtClean="0">
                <a:solidFill>
                  <a:schemeClr val="accent4">
                    <a:lumMod val="50000"/>
                  </a:schemeClr>
                </a:solidFill>
                <a:cs typeface="Calibri" panose="020F0502020204030204" pitchFamily="34" charset="0"/>
              </a:rPr>
              <a:t>Northern </a:t>
            </a:r>
            <a:r>
              <a:rPr lang="en-US" sz="2400" b="1" spc="300" dirty="0">
                <a:solidFill>
                  <a:schemeClr val="accent4">
                    <a:lumMod val="50000"/>
                  </a:schemeClr>
                </a:solidFill>
                <a:cs typeface="Calibri" panose="020F0502020204030204" pitchFamily="34" charset="0"/>
              </a:rPr>
              <a:t>Human Services does not </a:t>
            </a:r>
            <a:r>
              <a:rPr lang="en-US" sz="2400" b="1" spc="300" dirty="0" smtClean="0">
                <a:solidFill>
                  <a:schemeClr val="accent4">
                    <a:lumMod val="50000"/>
                  </a:schemeClr>
                </a:solidFill>
                <a:cs typeface="Calibri" panose="020F0502020204030204" pitchFamily="34" charset="0"/>
              </a:rPr>
              <a:t>qualify </a:t>
            </a:r>
            <a:r>
              <a:rPr lang="en-US" sz="2400" b="1" spc="300" dirty="0">
                <a:solidFill>
                  <a:schemeClr val="accent4">
                    <a:lumMod val="50000"/>
                  </a:schemeClr>
                </a:solidFill>
                <a:cs typeface="Calibri" panose="020F0502020204030204" pitchFamily="34" charset="0"/>
              </a:rPr>
              <a:t>for the Federally Funded Payment Protection </a:t>
            </a:r>
            <a:r>
              <a:rPr lang="en-US" sz="2400" b="1" spc="300" dirty="0" smtClean="0">
                <a:solidFill>
                  <a:schemeClr val="accent4">
                    <a:lumMod val="50000"/>
                  </a:schemeClr>
                </a:solidFill>
                <a:cs typeface="Calibri" panose="020F0502020204030204" pitchFamily="34" charset="0"/>
              </a:rPr>
              <a:t>Program because </a:t>
            </a:r>
            <a:r>
              <a:rPr lang="en-US" sz="2400" b="1" spc="300" dirty="0">
                <a:solidFill>
                  <a:schemeClr val="accent4">
                    <a:lumMod val="50000"/>
                  </a:schemeClr>
                </a:solidFill>
                <a:cs typeface="Calibri" panose="020F0502020204030204" pitchFamily="34" charset="0"/>
              </a:rPr>
              <a:t>we </a:t>
            </a:r>
            <a:r>
              <a:rPr lang="en-US" sz="2400" b="1" spc="300" dirty="0" smtClean="0">
                <a:solidFill>
                  <a:schemeClr val="accent4">
                    <a:lumMod val="50000"/>
                  </a:schemeClr>
                </a:solidFill>
                <a:cs typeface="Calibri" panose="020F0502020204030204" pitchFamily="34" charset="0"/>
              </a:rPr>
              <a:t>employ over </a:t>
            </a:r>
            <a:r>
              <a:rPr lang="en-US" sz="2400" b="1" spc="300" dirty="0">
                <a:solidFill>
                  <a:schemeClr val="accent4">
                    <a:lumMod val="50000"/>
                  </a:schemeClr>
                </a:solidFill>
                <a:cs typeface="Calibri" panose="020F0502020204030204" pitchFamily="34" charset="0"/>
              </a:rPr>
              <a:t>500 people. </a:t>
            </a:r>
            <a:endParaRPr lang="en-US" sz="2400" b="1" spc="300" dirty="0" smtClean="0">
              <a:solidFill>
                <a:schemeClr val="accent4">
                  <a:lumMod val="50000"/>
                </a:schemeClr>
              </a:solidFill>
              <a:cs typeface="Calibri" panose="020F0502020204030204" pitchFamily="34" charset="0"/>
            </a:endParaRPr>
          </a:p>
          <a:p>
            <a:r>
              <a:rPr lang="en-US" sz="2400" b="1" spc="300" dirty="0" smtClean="0">
                <a:solidFill>
                  <a:schemeClr val="accent4">
                    <a:lumMod val="50000"/>
                  </a:schemeClr>
                </a:solidFill>
                <a:cs typeface="Calibri" panose="020F0502020204030204" pitchFamily="34" charset="0"/>
              </a:rPr>
              <a:t> Northern is the </a:t>
            </a:r>
            <a:r>
              <a:rPr lang="en-US" sz="2400" b="1" spc="300" dirty="0">
                <a:solidFill>
                  <a:schemeClr val="accent4">
                    <a:lumMod val="50000"/>
                  </a:schemeClr>
                </a:solidFill>
                <a:cs typeface="Calibri" panose="020F0502020204030204" pitchFamily="34" charset="0"/>
              </a:rPr>
              <a:t>only State </a:t>
            </a:r>
            <a:r>
              <a:rPr lang="en-US" sz="2400" b="1" spc="300" dirty="0" smtClean="0">
                <a:solidFill>
                  <a:schemeClr val="accent4">
                    <a:lumMod val="50000"/>
                  </a:schemeClr>
                </a:solidFill>
                <a:cs typeface="Calibri" panose="020F0502020204030204" pitchFamily="34" charset="0"/>
              </a:rPr>
              <a:t>contracted </a:t>
            </a:r>
            <a:r>
              <a:rPr lang="en-US" sz="2400" b="1" spc="300" dirty="0">
                <a:solidFill>
                  <a:schemeClr val="accent4">
                    <a:lumMod val="50000"/>
                  </a:schemeClr>
                </a:solidFill>
                <a:cs typeface="Calibri" panose="020F0502020204030204" pitchFamily="34" charset="0"/>
              </a:rPr>
              <a:t>Area </a:t>
            </a:r>
            <a:r>
              <a:rPr lang="en-US" sz="2400" b="1" spc="300" dirty="0" smtClean="0">
                <a:solidFill>
                  <a:schemeClr val="accent4">
                    <a:lumMod val="50000"/>
                  </a:schemeClr>
                </a:solidFill>
                <a:cs typeface="Calibri" panose="020F0502020204030204" pitchFamily="34" charset="0"/>
              </a:rPr>
              <a:t>Agency </a:t>
            </a:r>
            <a:r>
              <a:rPr lang="en-US" sz="2400" b="1" spc="300" dirty="0">
                <a:solidFill>
                  <a:schemeClr val="accent4">
                    <a:lumMod val="50000"/>
                  </a:schemeClr>
                </a:solidFill>
                <a:cs typeface="Calibri" panose="020F0502020204030204" pitchFamily="34" charset="0"/>
              </a:rPr>
              <a:t>and </a:t>
            </a:r>
            <a:r>
              <a:rPr lang="en-US" sz="2400" b="1" spc="300" dirty="0" smtClean="0">
                <a:solidFill>
                  <a:schemeClr val="accent4">
                    <a:lumMod val="50000"/>
                  </a:schemeClr>
                </a:solidFill>
                <a:cs typeface="Calibri" panose="020F0502020204030204" pitchFamily="34" charset="0"/>
              </a:rPr>
              <a:t>Community </a:t>
            </a:r>
            <a:r>
              <a:rPr lang="en-US" sz="2400" b="1" spc="300" dirty="0">
                <a:solidFill>
                  <a:schemeClr val="accent4">
                    <a:lumMod val="50000"/>
                  </a:schemeClr>
                </a:solidFill>
                <a:cs typeface="Calibri" panose="020F0502020204030204" pitchFamily="34" charset="0"/>
              </a:rPr>
              <a:t>Mental health </a:t>
            </a:r>
            <a:r>
              <a:rPr lang="en-US" sz="2400" b="1" spc="300" dirty="0" smtClean="0">
                <a:solidFill>
                  <a:schemeClr val="accent4">
                    <a:lumMod val="50000"/>
                  </a:schemeClr>
                </a:solidFill>
                <a:cs typeface="Calibri" panose="020F0502020204030204" pitchFamily="34" charset="0"/>
              </a:rPr>
              <a:t>Center in the entire state </a:t>
            </a:r>
            <a:r>
              <a:rPr lang="en-US" sz="2400" b="1" spc="300" dirty="0">
                <a:solidFill>
                  <a:schemeClr val="accent4">
                    <a:lumMod val="50000"/>
                  </a:schemeClr>
                </a:solidFill>
                <a:cs typeface="Calibri" panose="020F0502020204030204" pitchFamily="34" charset="0"/>
              </a:rPr>
              <a:t>that </a:t>
            </a:r>
            <a:r>
              <a:rPr lang="en-US" sz="2400" b="1" u="sng" spc="300" dirty="0">
                <a:solidFill>
                  <a:schemeClr val="accent4">
                    <a:lumMod val="50000"/>
                  </a:schemeClr>
                </a:solidFill>
                <a:cs typeface="Calibri" panose="020F0502020204030204" pitchFamily="34" charset="0"/>
              </a:rPr>
              <a:t>did</a:t>
            </a:r>
            <a:r>
              <a:rPr lang="en-US" sz="2400" b="1" spc="300" dirty="0">
                <a:solidFill>
                  <a:schemeClr val="accent4">
                    <a:lumMod val="50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en-US" sz="2400" b="1" u="sng" spc="300" dirty="0">
                <a:solidFill>
                  <a:schemeClr val="accent4">
                    <a:lumMod val="50000"/>
                  </a:schemeClr>
                </a:solidFill>
                <a:cs typeface="Calibri" panose="020F0502020204030204" pitchFamily="34" charset="0"/>
              </a:rPr>
              <a:t>not</a:t>
            </a:r>
            <a:r>
              <a:rPr lang="en-US" sz="2400" b="1" spc="300" dirty="0">
                <a:solidFill>
                  <a:schemeClr val="accent4">
                    <a:lumMod val="50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en-US" sz="2400" b="1" spc="300" dirty="0" smtClean="0">
                <a:solidFill>
                  <a:schemeClr val="accent4">
                    <a:lumMod val="50000"/>
                  </a:schemeClr>
                </a:solidFill>
                <a:cs typeface="Calibri" panose="020F0502020204030204" pitchFamily="34" charset="0"/>
              </a:rPr>
              <a:t>qualify for this reason.</a:t>
            </a:r>
          </a:p>
          <a:p>
            <a:r>
              <a:rPr lang="en-US" sz="2400" b="1" spc="300" dirty="0" smtClean="0">
                <a:solidFill>
                  <a:schemeClr val="accent4">
                    <a:lumMod val="50000"/>
                  </a:schemeClr>
                </a:solidFill>
                <a:cs typeface="Calibri" panose="020F0502020204030204" pitchFamily="34" charset="0"/>
              </a:rPr>
              <a:t>We have explored other funding relief options but there are not viable options available for nonprofits that meet our needs.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860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Benefits From Northern Staying in Business?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77058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Over 4600 individuals and families receiving critical services each year and growing</a:t>
            </a:r>
          </a:p>
          <a:p>
            <a:r>
              <a:rPr lang="en-US" sz="2000" b="1" dirty="0" smtClean="0"/>
              <a:t>660+ committed employees who live and support families in the North Country</a:t>
            </a:r>
          </a:p>
          <a:p>
            <a:r>
              <a:rPr lang="en-US" sz="2000" b="1" dirty="0" smtClean="0"/>
              <a:t>The local economy of each community where we live and serve</a:t>
            </a:r>
          </a:p>
          <a:p>
            <a:r>
              <a:rPr lang="en-US" sz="2000" b="1" dirty="0" smtClean="0"/>
              <a:t>Over 130 contracted Home Care Providers and Family Providers</a:t>
            </a:r>
          </a:p>
          <a:p>
            <a:r>
              <a:rPr lang="en-US" sz="2000" b="1" dirty="0" smtClean="0"/>
              <a:t>Multiple vendor agencies and independent contractors that provide services under contract with Northern</a:t>
            </a:r>
          </a:p>
          <a:p>
            <a:r>
              <a:rPr lang="en-US" sz="2000" b="1" dirty="0" smtClean="0"/>
              <a:t>Other community health care organizations, school districts, law enforcement agencies and social service providers depend on Northern for professional services and consultation 24/7 all year round; we NEVER close!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789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</TotalTime>
  <Words>477</Words>
  <Application>Microsoft Office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 Black</vt:lpstr>
      <vt:lpstr>Calibri</vt:lpstr>
      <vt:lpstr>CheltenhamItcTEE-Book</vt:lpstr>
      <vt:lpstr>Gill Sans MT</vt:lpstr>
      <vt:lpstr>Wingdings 2</vt:lpstr>
      <vt:lpstr>Dividend</vt:lpstr>
      <vt:lpstr>Northern Human Services</vt:lpstr>
      <vt:lpstr>Northern IS NOT A Sleeping GIANT</vt:lpstr>
      <vt:lpstr>SOURCES OF Revenue </vt:lpstr>
      <vt:lpstr>Annual Revenue</vt:lpstr>
      <vt:lpstr>For Consideration</vt:lpstr>
      <vt:lpstr>Who Benefits From Northern Staying in Business?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Northern Human Services</dc:title>
  <dc:creator>Eric Johnson</dc:creator>
  <cp:lastModifiedBy>Eric Johnson</cp:lastModifiedBy>
  <cp:revision>51</cp:revision>
  <cp:lastPrinted>2019-05-29T17:16:58Z</cp:lastPrinted>
  <dcterms:created xsi:type="dcterms:W3CDTF">2019-05-08T15:04:17Z</dcterms:created>
  <dcterms:modified xsi:type="dcterms:W3CDTF">2020-05-01T01:15:07Z</dcterms:modified>
</cp:coreProperties>
</file>